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7" r:id="rId3"/>
    <p:sldId id="347" r:id="rId4"/>
    <p:sldId id="330" r:id="rId5"/>
    <p:sldId id="302" r:id="rId6"/>
    <p:sldId id="338" r:id="rId7"/>
    <p:sldId id="339" r:id="rId8"/>
    <p:sldId id="340" r:id="rId9"/>
    <p:sldId id="341" r:id="rId10"/>
    <p:sldId id="342" r:id="rId11"/>
    <p:sldId id="343" r:id="rId12"/>
    <p:sldId id="332" r:id="rId13"/>
    <p:sldId id="344" r:id="rId14"/>
    <p:sldId id="345" r:id="rId15"/>
    <p:sldId id="334" r:id="rId16"/>
    <p:sldId id="346" r:id="rId17"/>
    <p:sldId id="319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90" autoAdjust="0"/>
  </p:normalViewPr>
  <p:slideViewPr>
    <p:cSldViewPr>
      <p:cViewPr>
        <p:scale>
          <a:sx n="66" d="100"/>
          <a:sy n="66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8B30F-0A89-4C5E-BBC6-973FBB5B334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8DA082-F802-4A51-B94C-241E17209D1E}">
      <dgm:prSet phldrT="[Text]"/>
      <dgm:spPr/>
      <dgm:t>
        <a:bodyPr/>
        <a:lstStyle/>
        <a:p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CB6A1640-ECCF-457D-8139-2CAF6ED809B8}" type="parTrans" cxnId="{30742DB9-4ED2-47EE-81A4-24E7CAAE7DD7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121151C3-DFB7-4EEF-AFFC-169DD02F6B37}" type="sibTrans" cxnId="{30742DB9-4ED2-47EE-81A4-24E7CAAE7DD7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9AD6313A-F68B-42A9-987B-B55071A7FE25}">
      <dgm:prSet phldrT="[Text]"/>
      <dgm:spPr/>
      <dgm:t>
        <a:bodyPr/>
        <a:lstStyle/>
        <a:p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A1B12885-03A3-46CA-B993-0F4C51CADFC6}" type="parTrans" cxnId="{A28C3DA1-2FE6-43C9-8EE1-C9D8C9D8E572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82B7B1F1-B3AD-4584-91A4-AE8E5814B1B0}" type="sibTrans" cxnId="{A28C3DA1-2FE6-43C9-8EE1-C9D8C9D8E572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ACA0AEFA-41E6-44F8-AC28-379884E8A86B}">
      <dgm:prSet phldrT="[Text]"/>
      <dgm:spPr/>
      <dgm:t>
        <a:bodyPr/>
        <a:lstStyle/>
        <a:p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50E07EF8-5D7C-4CC0-86D3-38DE35CAF852}" type="parTrans" cxnId="{1671AE48-4176-48F5-BBC9-590454DFE06A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DBB14DDE-57EB-41F6-B2BF-8C2D70300143}" type="sibTrans" cxnId="{1671AE48-4176-48F5-BBC9-590454DFE06A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79D0E8FA-A303-4882-BA39-FA583229ECE5}">
      <dgm:prSet/>
      <dgm:spPr/>
      <dgm:t>
        <a:bodyPr/>
        <a:lstStyle/>
        <a:p>
          <a:r>
            <a:rPr lang="en-US" b="1" smtClean="0">
              <a:ln>
                <a:noFill/>
              </a:ln>
              <a:solidFill>
                <a:schemeClr val="tx1"/>
              </a:solidFill>
            </a:rPr>
            <a:t>Announced as a Budget Measure in March 2015</a:t>
          </a:r>
          <a:endParaRPr lang="en-US" b="1" dirty="0">
            <a:ln>
              <a:noFill/>
            </a:ln>
            <a:solidFill>
              <a:schemeClr val="tx1"/>
            </a:solidFill>
          </a:endParaRPr>
        </a:p>
      </dgm:t>
    </dgm:pt>
    <dgm:pt modelId="{89E2D3CA-736E-4767-AF9F-99CD4E01766B}" type="parTrans" cxnId="{F9E2ACC8-4481-477E-B5FC-97A1DCC41F2A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448712F2-5F3A-4633-B6E9-7A211D4E4ED7}" type="sibTrans" cxnId="{F9E2ACC8-4481-477E-B5FC-97A1DCC41F2A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5079E339-5A55-4EDD-928C-D2983F1A815E}">
      <dgm:prSet/>
      <dgm:spPr/>
      <dgm:t>
        <a:bodyPr/>
        <a:lstStyle/>
        <a:p>
          <a:r>
            <a:rPr lang="en-US" smtClean="0">
              <a:ln>
                <a:noFill/>
              </a:ln>
              <a:solidFill>
                <a:schemeClr val="tx1"/>
              </a:solidFill>
            </a:rPr>
            <a:t>Consultative Process initiated with key stakeholders 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DEE000BB-CEF4-456C-9015-C93268421E97}" type="parTrans" cxnId="{B90F9E8B-3267-4589-A875-A386F1A49CEB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14FECF65-CD9F-4C4F-95F0-0C4CDEC84D21}" type="sibTrans" cxnId="{B90F9E8B-3267-4589-A875-A386F1A49CEB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00E0B2A5-D195-45FC-B5DA-DA5E40A0024B}">
      <dgm:prSet/>
      <dgm:spPr/>
      <dgm:t>
        <a:bodyPr/>
        <a:lstStyle/>
        <a:p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ACF4CB54-EB39-4BFA-8C7E-59821DF9FE3D}" type="parTrans" cxnId="{ACCB828F-0FEA-4259-9E72-C530E4D1CE13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1F7997C0-A515-4E54-9268-1FE12A5FEC64}" type="sibTrans" cxnId="{ACCB828F-0FEA-4259-9E72-C530E4D1CE13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74C0E07B-173A-4136-88A0-97E213995560}">
      <dgm:prSet/>
      <dgm:spPr/>
      <dgm:t>
        <a:bodyPr/>
        <a:lstStyle/>
        <a:p>
          <a:r>
            <a:rPr lang="en-US" b="1" smtClean="0">
              <a:ln>
                <a:noFill/>
              </a:ln>
              <a:solidFill>
                <a:schemeClr val="tx1"/>
              </a:solidFill>
            </a:rPr>
            <a:t>Regulations promulgated on 6</a:t>
          </a:r>
          <a:r>
            <a:rPr lang="en-US" b="1" baseline="30000" smtClean="0">
              <a:ln>
                <a:noFill/>
              </a:ln>
              <a:solidFill>
                <a:schemeClr val="tx1"/>
              </a:solidFill>
            </a:rPr>
            <a:t>th</a:t>
          </a:r>
          <a:r>
            <a:rPr lang="en-US" b="1" smtClean="0">
              <a:ln>
                <a:noFill/>
              </a:ln>
              <a:solidFill>
                <a:schemeClr val="tx1"/>
              </a:solidFill>
            </a:rPr>
            <a:t> August 2015</a:t>
          </a:r>
          <a:endParaRPr lang="en-US" b="1" dirty="0">
            <a:ln>
              <a:noFill/>
            </a:ln>
            <a:solidFill>
              <a:schemeClr val="tx1"/>
            </a:solidFill>
          </a:endParaRPr>
        </a:p>
      </dgm:t>
    </dgm:pt>
    <dgm:pt modelId="{E27A08BE-9686-4A65-899B-149FA8F8A56B}" type="parTrans" cxnId="{178775DD-F54A-46BA-97A1-C285DBA2E05B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5B27458E-6D02-4739-88FF-D2CB9BE624EC}" type="sibTrans" cxnId="{178775DD-F54A-46BA-97A1-C285DBA2E05B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B75C4084-BA32-42AE-8DBE-5B0331A5645F}">
      <dgm:prSet/>
      <dgm:spPr/>
      <dgm:t>
        <a:bodyPr/>
        <a:lstStyle/>
        <a:p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B2BF648C-2F15-4F72-A649-76B6B908E01E}" type="parTrans" cxnId="{DC8A67C8-513B-4E50-B61C-F6C97F3240FB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EAB95382-EA9E-429F-BF50-27F217568D99}" type="sibTrans" cxnId="{DC8A67C8-513B-4E50-B61C-F6C97F3240FB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CD189919-ECF6-4122-B61C-8BA7EF14BE56}">
      <dgm:prSet/>
      <dgm:spPr/>
      <dgm:t>
        <a:bodyPr/>
        <a:lstStyle/>
        <a:p>
          <a:r>
            <a:rPr lang="en-US" smtClean="0">
              <a:ln>
                <a:noFill/>
              </a:ln>
              <a:solidFill>
                <a:schemeClr val="tx1"/>
              </a:solidFill>
            </a:rPr>
            <a:t>Representations were made by operators 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37C29EC3-CE70-4CD2-93C1-C0B472A5089A}" type="parTrans" cxnId="{CE612165-49ED-468F-A29F-788816A9DE29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90038A50-3164-4602-BA04-C9404E06515C}" type="sibTrans" cxnId="{CE612165-49ED-468F-A29F-788816A9DE29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BBA40FED-43FC-4E7D-822B-B79B9D14BC19}">
      <dgm:prSet/>
      <dgm:spPr/>
      <dgm:t>
        <a:bodyPr/>
        <a:lstStyle/>
        <a:p>
          <a:r>
            <a:rPr lang="en-US" smtClean="0">
              <a:ln>
                <a:noFill/>
              </a:ln>
              <a:solidFill>
                <a:schemeClr val="tx1"/>
              </a:solidFill>
            </a:rPr>
            <a:t>Consultations to review and amend regulations 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FE8DF7F2-51C8-4F62-A72A-1271BE4313C5}" type="parTrans" cxnId="{9CB1551C-E20F-4CE6-9975-9EEB8363CC59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89C17567-4161-4B01-ABBA-9954CBA2B76C}" type="sibTrans" cxnId="{9CB1551C-E20F-4CE6-9975-9EEB8363CC59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3FF424BD-3A0B-42EF-95C4-FDCD59EF0940}">
      <dgm:prSet/>
      <dgm:spPr/>
      <dgm:t>
        <a:bodyPr/>
        <a:lstStyle/>
        <a:p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FAEA2A59-D8EA-4CE9-92F6-E1D403CCFF90}" type="parTrans" cxnId="{B8ABDABA-2BD8-48B3-92FA-7BC566D6CF09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ACE580D9-7779-44C1-B43D-92C0A5996101}" type="sibTrans" cxnId="{B8ABDABA-2BD8-48B3-92FA-7BC566D6CF09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C4C3D9E5-067E-4886-914C-377FC0B52074}">
      <dgm:prSet/>
      <dgm:spPr/>
      <dgm:t>
        <a:bodyPr/>
        <a:lstStyle/>
        <a:p>
          <a:r>
            <a:rPr lang="en-US" b="1" dirty="0" smtClean="0">
              <a:ln>
                <a:noFill/>
              </a:ln>
              <a:solidFill>
                <a:schemeClr val="tx1"/>
              </a:solidFill>
            </a:rPr>
            <a:t>Regulations promulgated on 5</a:t>
          </a:r>
          <a:r>
            <a:rPr lang="en-US" b="1" baseline="30000" dirty="0" smtClean="0">
              <a:ln>
                <a:noFill/>
              </a:ln>
              <a:solidFill>
                <a:schemeClr val="tx1"/>
              </a:solidFill>
            </a:rPr>
            <a:t>th</a:t>
          </a:r>
          <a:r>
            <a:rPr lang="en-US" b="1" dirty="0" smtClean="0">
              <a:ln>
                <a:noFill/>
              </a:ln>
              <a:solidFill>
                <a:schemeClr val="tx1"/>
              </a:solidFill>
            </a:rPr>
            <a:t> December 2015</a:t>
          </a:r>
          <a:endParaRPr lang="en-US" b="1" dirty="0">
            <a:ln>
              <a:noFill/>
            </a:ln>
            <a:solidFill>
              <a:schemeClr val="tx1"/>
            </a:solidFill>
          </a:endParaRPr>
        </a:p>
      </dgm:t>
    </dgm:pt>
    <dgm:pt modelId="{F3DE7937-2657-4439-A2CF-D6D876BC2029}" type="parTrans" cxnId="{B10B6F31-0257-405A-B22D-9A036959B10C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AF00B646-A6CF-4A0C-B94C-B12AF81CD3A9}" type="sibTrans" cxnId="{B10B6F31-0257-405A-B22D-9A036959B10C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854781DE-005C-4423-A6B0-05DF91EA2BA5}">
      <dgm:prSet/>
      <dgm:spPr/>
      <dgm:t>
        <a:bodyPr/>
        <a:lstStyle/>
        <a:p>
          <a:r>
            <a:rPr lang="en-US" b="1" smtClean="0">
              <a:solidFill>
                <a:srgbClr val="C00000"/>
              </a:solidFill>
            </a:rPr>
            <a:t>Regulations will be effective on 1</a:t>
          </a:r>
          <a:r>
            <a:rPr lang="en-US" b="1" baseline="30000" smtClean="0">
              <a:solidFill>
                <a:srgbClr val="C00000"/>
              </a:solidFill>
            </a:rPr>
            <a:t>st</a:t>
          </a:r>
          <a:r>
            <a:rPr lang="en-US" b="1" smtClean="0">
              <a:solidFill>
                <a:srgbClr val="C00000"/>
              </a:solidFill>
            </a:rPr>
            <a:t> January 2016</a:t>
          </a:r>
          <a:endParaRPr lang="en-US" b="1" dirty="0">
            <a:solidFill>
              <a:srgbClr val="C00000"/>
            </a:solidFill>
          </a:endParaRPr>
        </a:p>
      </dgm:t>
    </dgm:pt>
    <dgm:pt modelId="{B7E05A9F-BB9A-44C2-B145-2A92512D94D2}" type="parTrans" cxnId="{5FAF55B2-E913-49D3-AAA2-7F69E28E6461}">
      <dgm:prSet/>
      <dgm:spPr/>
      <dgm:t>
        <a:bodyPr/>
        <a:lstStyle/>
        <a:p>
          <a:endParaRPr lang="en-US"/>
        </a:p>
      </dgm:t>
    </dgm:pt>
    <dgm:pt modelId="{2E741944-7446-4667-AFBB-9DCDFD5AF022}" type="sibTrans" cxnId="{5FAF55B2-E913-49D3-AAA2-7F69E28E6461}">
      <dgm:prSet/>
      <dgm:spPr/>
      <dgm:t>
        <a:bodyPr/>
        <a:lstStyle/>
        <a:p>
          <a:endParaRPr lang="en-US"/>
        </a:p>
      </dgm:t>
    </dgm:pt>
    <dgm:pt modelId="{8CEC604F-DEB1-45D8-BAE1-6BBE490ABBC0}" type="pres">
      <dgm:prSet presAssocID="{8DB8B30F-0A89-4C5E-BBC6-973FBB5B33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03CDDD-1364-411A-BFC2-2BDA15CE5C29}" type="pres">
      <dgm:prSet presAssocID="{F18DA082-F802-4A51-B94C-241E17209D1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5C352-A725-474E-8F37-496BB1F24A2D}" type="pres">
      <dgm:prSet presAssocID="{121151C3-DFB7-4EEF-AFFC-169DD02F6B37}" presName="sibTrans" presStyleCnt="0"/>
      <dgm:spPr/>
    </dgm:pt>
    <dgm:pt modelId="{8DDDA40A-34BC-489B-8376-F693676FC5B5}" type="pres">
      <dgm:prSet presAssocID="{9AD6313A-F68B-42A9-987B-B55071A7FE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0E7D2-F71A-42DF-9898-AD02B3798C09}" type="pres">
      <dgm:prSet presAssocID="{82B7B1F1-B3AD-4584-91A4-AE8E5814B1B0}" presName="sibTrans" presStyleCnt="0"/>
      <dgm:spPr/>
    </dgm:pt>
    <dgm:pt modelId="{77CD9C3D-CD4B-48FB-99EE-CE94AE57EC4F}" type="pres">
      <dgm:prSet presAssocID="{ACA0AEFA-41E6-44F8-AC28-379884E8A86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AD0A2-3B9A-4B52-A8BF-548DB75FF2BC}" type="pres">
      <dgm:prSet presAssocID="{DBB14DDE-57EB-41F6-B2BF-8C2D70300143}" presName="sibTrans" presStyleCnt="0"/>
      <dgm:spPr/>
    </dgm:pt>
    <dgm:pt modelId="{67B36266-0CBE-431B-B1D7-7963513EA918}" type="pres">
      <dgm:prSet presAssocID="{854781DE-005C-4423-A6B0-05DF91EA2BA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B1551C-E20F-4CE6-9975-9EEB8363CC59}" srcId="{ACA0AEFA-41E6-44F8-AC28-379884E8A86B}" destId="{BBA40FED-43FC-4E7D-822B-B79B9D14BC19}" srcOrd="0" destOrd="0" parTransId="{FE8DF7F2-51C8-4F62-A72A-1271BE4313C5}" sibTransId="{89C17567-4161-4B01-ABBA-9954CBA2B76C}"/>
    <dgm:cxn modelId="{AFAE1B75-C3D5-460E-9889-05F5DC76141A}" type="presOf" srcId="{854781DE-005C-4423-A6B0-05DF91EA2BA5}" destId="{67B36266-0CBE-431B-B1D7-7963513EA918}" srcOrd="0" destOrd="0" presId="urn:microsoft.com/office/officeart/2005/8/layout/hList6"/>
    <dgm:cxn modelId="{4D8A1204-92B8-4B9B-8038-644874E8999B}" type="presOf" srcId="{BBA40FED-43FC-4E7D-822B-B79B9D14BC19}" destId="{77CD9C3D-CD4B-48FB-99EE-CE94AE57EC4F}" srcOrd="0" destOrd="1" presId="urn:microsoft.com/office/officeart/2005/8/layout/hList6"/>
    <dgm:cxn modelId="{30742DB9-4ED2-47EE-81A4-24E7CAAE7DD7}" srcId="{8DB8B30F-0A89-4C5E-BBC6-973FBB5B3349}" destId="{F18DA082-F802-4A51-B94C-241E17209D1E}" srcOrd="0" destOrd="0" parTransId="{CB6A1640-ECCF-457D-8139-2CAF6ED809B8}" sibTransId="{121151C3-DFB7-4EEF-AFFC-169DD02F6B37}"/>
    <dgm:cxn modelId="{F6CF4914-F73A-405C-A144-BEF129AF9745}" type="presOf" srcId="{F18DA082-F802-4A51-B94C-241E17209D1E}" destId="{C503CDDD-1364-411A-BFC2-2BDA15CE5C29}" srcOrd="0" destOrd="0" presId="urn:microsoft.com/office/officeart/2005/8/layout/hList6"/>
    <dgm:cxn modelId="{178775DD-F54A-46BA-97A1-C285DBA2E05B}" srcId="{9AD6313A-F68B-42A9-987B-B55071A7FE25}" destId="{74C0E07B-173A-4136-88A0-97E213995560}" srcOrd="0" destOrd="0" parTransId="{E27A08BE-9686-4A65-899B-149FA8F8A56B}" sibTransId="{5B27458E-6D02-4739-88FF-D2CB9BE624EC}"/>
    <dgm:cxn modelId="{B10B6F31-0257-405A-B22D-9A036959B10C}" srcId="{ACA0AEFA-41E6-44F8-AC28-379884E8A86B}" destId="{C4C3D9E5-067E-4886-914C-377FC0B52074}" srcOrd="2" destOrd="0" parTransId="{F3DE7937-2657-4439-A2CF-D6D876BC2029}" sibTransId="{AF00B646-A6CF-4A0C-B94C-B12AF81CD3A9}"/>
    <dgm:cxn modelId="{015D2408-B7B0-49C0-88E8-12209B1ED4B6}" type="presOf" srcId="{5079E339-5A55-4EDD-928C-D2983F1A815E}" destId="{C503CDDD-1364-411A-BFC2-2BDA15CE5C29}" srcOrd="0" destOrd="3" presId="urn:microsoft.com/office/officeart/2005/8/layout/hList6"/>
    <dgm:cxn modelId="{99ED0A01-BA32-471F-AA72-EEE0B1600F0E}" type="presOf" srcId="{ACA0AEFA-41E6-44F8-AC28-379884E8A86B}" destId="{77CD9C3D-CD4B-48FB-99EE-CE94AE57EC4F}" srcOrd="0" destOrd="0" presId="urn:microsoft.com/office/officeart/2005/8/layout/hList6"/>
    <dgm:cxn modelId="{F9E2ACC8-4481-477E-B5FC-97A1DCC41F2A}" srcId="{F18DA082-F802-4A51-B94C-241E17209D1E}" destId="{79D0E8FA-A303-4882-BA39-FA583229ECE5}" srcOrd="0" destOrd="0" parTransId="{89E2D3CA-736E-4767-AF9F-99CD4E01766B}" sibTransId="{448712F2-5F3A-4633-B6E9-7A211D4E4ED7}"/>
    <dgm:cxn modelId="{AB436990-58DE-4705-8A7A-D266F0490414}" type="presOf" srcId="{3FF424BD-3A0B-42EF-95C4-FDCD59EF0940}" destId="{77CD9C3D-CD4B-48FB-99EE-CE94AE57EC4F}" srcOrd="0" destOrd="2" presId="urn:microsoft.com/office/officeart/2005/8/layout/hList6"/>
    <dgm:cxn modelId="{4908DD8D-B155-412C-A6EC-98B0CC28B37A}" type="presOf" srcId="{C4C3D9E5-067E-4886-914C-377FC0B52074}" destId="{77CD9C3D-CD4B-48FB-99EE-CE94AE57EC4F}" srcOrd="0" destOrd="3" presId="urn:microsoft.com/office/officeart/2005/8/layout/hList6"/>
    <dgm:cxn modelId="{1671AE48-4176-48F5-BBC9-590454DFE06A}" srcId="{8DB8B30F-0A89-4C5E-BBC6-973FBB5B3349}" destId="{ACA0AEFA-41E6-44F8-AC28-379884E8A86B}" srcOrd="2" destOrd="0" parTransId="{50E07EF8-5D7C-4CC0-86D3-38DE35CAF852}" sibTransId="{DBB14DDE-57EB-41F6-B2BF-8C2D70300143}"/>
    <dgm:cxn modelId="{DC8A67C8-513B-4E50-B61C-F6C97F3240FB}" srcId="{9AD6313A-F68B-42A9-987B-B55071A7FE25}" destId="{B75C4084-BA32-42AE-8DBE-5B0331A5645F}" srcOrd="1" destOrd="0" parTransId="{B2BF648C-2F15-4F72-A649-76B6B908E01E}" sibTransId="{EAB95382-EA9E-429F-BF50-27F217568D99}"/>
    <dgm:cxn modelId="{ACCB828F-0FEA-4259-9E72-C530E4D1CE13}" srcId="{F18DA082-F802-4A51-B94C-241E17209D1E}" destId="{00E0B2A5-D195-45FC-B5DA-DA5E40A0024B}" srcOrd="1" destOrd="0" parTransId="{ACF4CB54-EB39-4BFA-8C7E-59821DF9FE3D}" sibTransId="{1F7997C0-A515-4E54-9268-1FE12A5FEC64}"/>
    <dgm:cxn modelId="{1CC59B33-2246-4A67-BEB7-0610F37D7E3F}" type="presOf" srcId="{CD189919-ECF6-4122-B61C-8BA7EF14BE56}" destId="{8DDDA40A-34BC-489B-8376-F693676FC5B5}" srcOrd="0" destOrd="3" presId="urn:microsoft.com/office/officeart/2005/8/layout/hList6"/>
    <dgm:cxn modelId="{CE612165-49ED-468F-A29F-788816A9DE29}" srcId="{9AD6313A-F68B-42A9-987B-B55071A7FE25}" destId="{CD189919-ECF6-4122-B61C-8BA7EF14BE56}" srcOrd="2" destOrd="0" parTransId="{37C29EC3-CE70-4CD2-93C1-C0B472A5089A}" sibTransId="{90038A50-3164-4602-BA04-C9404E06515C}"/>
    <dgm:cxn modelId="{A28C3DA1-2FE6-43C9-8EE1-C9D8C9D8E572}" srcId="{8DB8B30F-0A89-4C5E-BBC6-973FBB5B3349}" destId="{9AD6313A-F68B-42A9-987B-B55071A7FE25}" srcOrd="1" destOrd="0" parTransId="{A1B12885-03A3-46CA-B993-0F4C51CADFC6}" sibTransId="{82B7B1F1-B3AD-4584-91A4-AE8E5814B1B0}"/>
    <dgm:cxn modelId="{B8ABDABA-2BD8-48B3-92FA-7BC566D6CF09}" srcId="{ACA0AEFA-41E6-44F8-AC28-379884E8A86B}" destId="{3FF424BD-3A0B-42EF-95C4-FDCD59EF0940}" srcOrd="1" destOrd="0" parTransId="{FAEA2A59-D8EA-4CE9-92F6-E1D403CCFF90}" sibTransId="{ACE580D9-7779-44C1-B43D-92C0A5996101}"/>
    <dgm:cxn modelId="{B90F9E8B-3267-4589-A875-A386F1A49CEB}" srcId="{F18DA082-F802-4A51-B94C-241E17209D1E}" destId="{5079E339-5A55-4EDD-928C-D2983F1A815E}" srcOrd="2" destOrd="0" parTransId="{DEE000BB-CEF4-456C-9015-C93268421E97}" sibTransId="{14FECF65-CD9F-4C4F-95F0-0C4CDEC84D21}"/>
    <dgm:cxn modelId="{35F70138-F592-4C44-B54D-407DD81D20FE}" type="presOf" srcId="{79D0E8FA-A303-4882-BA39-FA583229ECE5}" destId="{C503CDDD-1364-411A-BFC2-2BDA15CE5C29}" srcOrd="0" destOrd="1" presId="urn:microsoft.com/office/officeart/2005/8/layout/hList6"/>
    <dgm:cxn modelId="{E5253933-28AD-41AD-B1A5-FAF629020319}" type="presOf" srcId="{00E0B2A5-D195-45FC-B5DA-DA5E40A0024B}" destId="{C503CDDD-1364-411A-BFC2-2BDA15CE5C29}" srcOrd="0" destOrd="2" presId="urn:microsoft.com/office/officeart/2005/8/layout/hList6"/>
    <dgm:cxn modelId="{D21B9731-8856-4F25-8E33-890ABA7F414F}" type="presOf" srcId="{9AD6313A-F68B-42A9-987B-B55071A7FE25}" destId="{8DDDA40A-34BC-489B-8376-F693676FC5B5}" srcOrd="0" destOrd="0" presId="urn:microsoft.com/office/officeart/2005/8/layout/hList6"/>
    <dgm:cxn modelId="{664E9631-D9F9-4F3B-9197-BB2308341EAD}" type="presOf" srcId="{8DB8B30F-0A89-4C5E-BBC6-973FBB5B3349}" destId="{8CEC604F-DEB1-45D8-BAE1-6BBE490ABBC0}" srcOrd="0" destOrd="0" presId="urn:microsoft.com/office/officeart/2005/8/layout/hList6"/>
    <dgm:cxn modelId="{4CD25869-0DCA-495A-9BA4-246E6E25F440}" type="presOf" srcId="{B75C4084-BA32-42AE-8DBE-5B0331A5645F}" destId="{8DDDA40A-34BC-489B-8376-F693676FC5B5}" srcOrd="0" destOrd="2" presId="urn:microsoft.com/office/officeart/2005/8/layout/hList6"/>
    <dgm:cxn modelId="{5FAF55B2-E913-49D3-AAA2-7F69E28E6461}" srcId="{8DB8B30F-0A89-4C5E-BBC6-973FBB5B3349}" destId="{854781DE-005C-4423-A6B0-05DF91EA2BA5}" srcOrd="3" destOrd="0" parTransId="{B7E05A9F-BB9A-44C2-B145-2A92512D94D2}" sibTransId="{2E741944-7446-4667-AFBB-9DCDFD5AF022}"/>
    <dgm:cxn modelId="{C69BCF82-A356-4A19-817C-75F97668CF53}" type="presOf" srcId="{74C0E07B-173A-4136-88A0-97E213995560}" destId="{8DDDA40A-34BC-489B-8376-F693676FC5B5}" srcOrd="0" destOrd="1" presId="urn:microsoft.com/office/officeart/2005/8/layout/hList6"/>
    <dgm:cxn modelId="{3B91622B-6444-41AF-9E39-C45DDA35F778}" type="presParOf" srcId="{8CEC604F-DEB1-45D8-BAE1-6BBE490ABBC0}" destId="{C503CDDD-1364-411A-BFC2-2BDA15CE5C29}" srcOrd="0" destOrd="0" presId="urn:microsoft.com/office/officeart/2005/8/layout/hList6"/>
    <dgm:cxn modelId="{FC7F0C97-86CD-413A-AA9D-1C4DDE0E60A2}" type="presParOf" srcId="{8CEC604F-DEB1-45D8-BAE1-6BBE490ABBC0}" destId="{8585C352-A725-474E-8F37-496BB1F24A2D}" srcOrd="1" destOrd="0" presId="urn:microsoft.com/office/officeart/2005/8/layout/hList6"/>
    <dgm:cxn modelId="{BC56D5CD-E0FF-44C9-958E-D3B089832633}" type="presParOf" srcId="{8CEC604F-DEB1-45D8-BAE1-6BBE490ABBC0}" destId="{8DDDA40A-34BC-489B-8376-F693676FC5B5}" srcOrd="2" destOrd="0" presId="urn:microsoft.com/office/officeart/2005/8/layout/hList6"/>
    <dgm:cxn modelId="{17CF82DF-6C72-4734-AD86-FCFE8432EE5B}" type="presParOf" srcId="{8CEC604F-DEB1-45D8-BAE1-6BBE490ABBC0}" destId="{E7E0E7D2-F71A-42DF-9898-AD02B3798C09}" srcOrd="3" destOrd="0" presId="urn:microsoft.com/office/officeart/2005/8/layout/hList6"/>
    <dgm:cxn modelId="{13A944D2-2F6D-4E1F-8DC2-B925E43F7338}" type="presParOf" srcId="{8CEC604F-DEB1-45D8-BAE1-6BBE490ABBC0}" destId="{77CD9C3D-CD4B-48FB-99EE-CE94AE57EC4F}" srcOrd="4" destOrd="0" presId="urn:microsoft.com/office/officeart/2005/8/layout/hList6"/>
    <dgm:cxn modelId="{EBD360D2-CC54-44F6-A176-D822A8A154C6}" type="presParOf" srcId="{8CEC604F-DEB1-45D8-BAE1-6BBE490ABBC0}" destId="{88CAD0A2-3B9A-4B52-A8BF-548DB75FF2BC}" srcOrd="5" destOrd="0" presId="urn:microsoft.com/office/officeart/2005/8/layout/hList6"/>
    <dgm:cxn modelId="{67688C4D-E51C-423C-B1BB-3FFAE637F966}" type="presParOf" srcId="{8CEC604F-DEB1-45D8-BAE1-6BBE490ABBC0}" destId="{67B36266-0CBE-431B-B1D7-7963513EA91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03CDDD-1364-411A-BFC2-2BDA15CE5C29}">
      <dsp:nvSpPr>
        <dsp:cNvPr id="0" name=""/>
        <dsp:cNvSpPr/>
      </dsp:nvSpPr>
      <dsp:spPr>
        <a:xfrm rot="16200000">
          <a:off x="-1281500" y="1283465"/>
          <a:ext cx="4495800" cy="19288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627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n>
              <a:noFill/>
            </a:ln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smtClean="0">
              <a:ln>
                <a:noFill/>
              </a:ln>
              <a:solidFill>
                <a:schemeClr val="tx1"/>
              </a:solidFill>
            </a:rPr>
            <a:t>Announced as a Budget Measure in March 2015</a:t>
          </a:r>
          <a:endParaRPr lang="en-US" sz="1700" b="1" kern="1200" dirty="0">
            <a:ln>
              <a:noFill/>
            </a:ln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>
            <a:ln>
              <a:noFill/>
            </a:ln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>
              <a:ln>
                <a:noFill/>
              </a:ln>
              <a:solidFill>
                <a:schemeClr val="tx1"/>
              </a:solidFill>
            </a:rPr>
            <a:t>Consultative Process initiated with key stakeholders </a:t>
          </a:r>
          <a:endParaRPr lang="en-US" sz="1700" kern="1200" dirty="0">
            <a:ln>
              <a:noFill/>
            </a:ln>
            <a:solidFill>
              <a:schemeClr val="tx1"/>
            </a:solidFill>
          </a:endParaRPr>
        </a:p>
      </dsp:txBody>
      <dsp:txXfrm rot="16200000">
        <a:off x="-1281500" y="1283465"/>
        <a:ext cx="4495800" cy="1928868"/>
      </dsp:txXfrm>
    </dsp:sp>
    <dsp:sp modelId="{8DDDA40A-34BC-489B-8376-F693676FC5B5}">
      <dsp:nvSpPr>
        <dsp:cNvPr id="0" name=""/>
        <dsp:cNvSpPr/>
      </dsp:nvSpPr>
      <dsp:spPr>
        <a:xfrm rot="16200000">
          <a:off x="792033" y="1283465"/>
          <a:ext cx="4495800" cy="19288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627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n>
              <a:noFill/>
            </a:ln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smtClean="0">
              <a:ln>
                <a:noFill/>
              </a:ln>
              <a:solidFill>
                <a:schemeClr val="tx1"/>
              </a:solidFill>
            </a:rPr>
            <a:t>Regulations promulgated on 6</a:t>
          </a:r>
          <a:r>
            <a:rPr lang="en-US" sz="1700" b="1" kern="1200" baseline="30000" smtClean="0">
              <a:ln>
                <a:noFill/>
              </a:ln>
              <a:solidFill>
                <a:schemeClr val="tx1"/>
              </a:solidFill>
            </a:rPr>
            <a:t>th</a:t>
          </a:r>
          <a:r>
            <a:rPr lang="en-US" sz="1700" b="1" kern="1200" smtClean="0">
              <a:ln>
                <a:noFill/>
              </a:ln>
              <a:solidFill>
                <a:schemeClr val="tx1"/>
              </a:solidFill>
            </a:rPr>
            <a:t> August 2015</a:t>
          </a:r>
          <a:endParaRPr lang="en-US" sz="1700" b="1" kern="1200" dirty="0">
            <a:ln>
              <a:noFill/>
            </a:ln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>
            <a:ln>
              <a:noFill/>
            </a:ln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>
              <a:ln>
                <a:noFill/>
              </a:ln>
              <a:solidFill>
                <a:schemeClr val="tx1"/>
              </a:solidFill>
            </a:rPr>
            <a:t>Representations were made by operators </a:t>
          </a:r>
          <a:endParaRPr lang="en-US" sz="1700" kern="1200" dirty="0">
            <a:ln>
              <a:noFill/>
            </a:ln>
            <a:solidFill>
              <a:schemeClr val="tx1"/>
            </a:solidFill>
          </a:endParaRPr>
        </a:p>
      </dsp:txBody>
      <dsp:txXfrm rot="16200000">
        <a:off x="792033" y="1283465"/>
        <a:ext cx="4495800" cy="1928868"/>
      </dsp:txXfrm>
    </dsp:sp>
    <dsp:sp modelId="{77CD9C3D-CD4B-48FB-99EE-CE94AE57EC4F}">
      <dsp:nvSpPr>
        <dsp:cNvPr id="0" name=""/>
        <dsp:cNvSpPr/>
      </dsp:nvSpPr>
      <dsp:spPr>
        <a:xfrm rot="16200000">
          <a:off x="2865566" y="1283465"/>
          <a:ext cx="4495800" cy="19288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627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n>
              <a:noFill/>
            </a:ln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>
              <a:ln>
                <a:noFill/>
              </a:ln>
              <a:solidFill>
                <a:schemeClr val="tx1"/>
              </a:solidFill>
            </a:rPr>
            <a:t>Consultations to review and amend regulations </a:t>
          </a:r>
          <a:endParaRPr lang="en-US" sz="1700" kern="1200" dirty="0">
            <a:ln>
              <a:noFill/>
            </a:ln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>
            <a:ln>
              <a:noFill/>
            </a:ln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ln>
                <a:noFill/>
              </a:ln>
              <a:solidFill>
                <a:schemeClr val="tx1"/>
              </a:solidFill>
            </a:rPr>
            <a:t>Regulations promulgated on 5</a:t>
          </a:r>
          <a:r>
            <a:rPr lang="en-US" sz="1700" b="1" kern="1200" baseline="30000" dirty="0" smtClean="0">
              <a:ln>
                <a:noFill/>
              </a:ln>
              <a:solidFill>
                <a:schemeClr val="tx1"/>
              </a:solidFill>
            </a:rPr>
            <a:t>th</a:t>
          </a:r>
          <a:r>
            <a:rPr lang="en-US" sz="1700" b="1" kern="1200" dirty="0" smtClean="0">
              <a:ln>
                <a:noFill/>
              </a:ln>
              <a:solidFill>
                <a:schemeClr val="tx1"/>
              </a:solidFill>
            </a:rPr>
            <a:t> December 2015</a:t>
          </a:r>
          <a:endParaRPr lang="en-US" sz="1700" b="1" kern="1200" dirty="0">
            <a:ln>
              <a:noFill/>
            </a:ln>
            <a:solidFill>
              <a:schemeClr val="tx1"/>
            </a:solidFill>
          </a:endParaRPr>
        </a:p>
      </dsp:txBody>
      <dsp:txXfrm rot="16200000">
        <a:off x="2865566" y="1283465"/>
        <a:ext cx="4495800" cy="1928868"/>
      </dsp:txXfrm>
    </dsp:sp>
    <dsp:sp modelId="{67B36266-0CBE-431B-B1D7-7963513EA918}">
      <dsp:nvSpPr>
        <dsp:cNvPr id="0" name=""/>
        <dsp:cNvSpPr/>
      </dsp:nvSpPr>
      <dsp:spPr>
        <a:xfrm rot="16200000">
          <a:off x="4939100" y="1283465"/>
          <a:ext cx="4495800" cy="19288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627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rgbClr val="C00000"/>
              </a:solidFill>
            </a:rPr>
            <a:t>Regulations will be effective on 1</a:t>
          </a:r>
          <a:r>
            <a:rPr lang="en-US" sz="2200" b="1" kern="1200" baseline="30000" smtClean="0">
              <a:solidFill>
                <a:srgbClr val="C00000"/>
              </a:solidFill>
            </a:rPr>
            <a:t>st</a:t>
          </a:r>
          <a:r>
            <a:rPr lang="en-US" sz="2200" b="1" kern="1200" smtClean="0">
              <a:solidFill>
                <a:srgbClr val="C00000"/>
              </a:solidFill>
            </a:rPr>
            <a:t> January 2016</a:t>
          </a:r>
          <a:endParaRPr lang="en-US" sz="2200" b="1" kern="1200" dirty="0">
            <a:solidFill>
              <a:srgbClr val="C00000"/>
            </a:solidFill>
          </a:endParaRPr>
        </a:p>
      </dsp:txBody>
      <dsp:txXfrm rot="16200000">
        <a:off x="4939100" y="1283465"/>
        <a:ext cx="4495800" cy="1928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F5085-4629-4D2E-8E09-B132DF74235A}" type="datetimeFigureOut">
              <a:rPr lang="en-US" smtClean="0"/>
              <a:pPr/>
              <a:t>15-Dec-15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F9017-9918-4D0D-8E1C-CC011135E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30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3C020-4B34-44B8-AC36-C8EBF2CFC58C}" type="datetimeFigureOut">
              <a:rPr lang="en-US" smtClean="0"/>
              <a:pPr/>
              <a:t>15-Dec-15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40E83-5E15-4ADF-9AB6-AFF83C660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412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76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7484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421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2E12FBA-138A-4F06-B43F-943BF522E565}" type="datetimeFigureOut">
              <a:rPr lang="en-US" smtClean="0"/>
              <a:pPr/>
              <a:t>15-Dec-15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2FBA-138A-4F06-B43F-943BF522E565}" type="datetimeFigureOut">
              <a:rPr lang="en-US" smtClean="0"/>
              <a:pPr/>
              <a:t>15-Dec-15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2E12FBA-138A-4F06-B43F-943BF522E565}" type="datetimeFigureOut">
              <a:rPr lang="en-US" smtClean="0"/>
              <a:pPr/>
              <a:t>15-Dec-15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2FBA-138A-4F06-B43F-943BF522E565}" type="datetimeFigureOut">
              <a:rPr lang="en-US" smtClean="0"/>
              <a:pPr/>
              <a:t>15-Dec-15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2FBA-138A-4F06-B43F-943BF522E565}" type="datetimeFigureOut">
              <a:rPr lang="en-US" smtClean="0"/>
              <a:pPr/>
              <a:t>15-Dec-15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E12FBA-138A-4F06-B43F-943BF522E565}" type="datetimeFigureOut">
              <a:rPr lang="en-US" smtClean="0"/>
              <a:pPr/>
              <a:t>15-Dec-15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E12FBA-138A-4F06-B43F-943BF522E565}" type="datetimeFigureOut">
              <a:rPr lang="en-US" smtClean="0"/>
              <a:pPr/>
              <a:t>15-Dec-15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2FBA-138A-4F06-B43F-943BF522E565}" type="datetimeFigureOut">
              <a:rPr lang="en-US" smtClean="0"/>
              <a:pPr/>
              <a:t>15-Dec-15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2FBA-138A-4F06-B43F-943BF522E565}" type="datetimeFigureOut">
              <a:rPr lang="en-US" smtClean="0"/>
              <a:pPr/>
              <a:t>15-Dec-15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2FBA-138A-4F06-B43F-943BF522E565}" type="datetimeFigureOut">
              <a:rPr lang="en-US" smtClean="0"/>
              <a:pPr/>
              <a:t>15-Dec-15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2E12FBA-138A-4F06-B43F-943BF522E565}" type="datetimeFigureOut">
              <a:rPr lang="en-US" smtClean="0"/>
              <a:pPr/>
              <a:t>15-Dec-15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E12FBA-138A-4F06-B43F-943BF522E565}" type="datetimeFigureOut">
              <a:rPr lang="en-US" smtClean="0"/>
              <a:pPr/>
              <a:t>15-Dec-15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Environment Protection (Banning of Plastic Bags) Regulations 2015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Ministry of Environment, Sustainable Development, and Disaster &amp; Beach Management</a:t>
            </a:r>
          </a:p>
          <a:p>
            <a:r>
              <a:rPr lang="en-US" dirty="0" smtClean="0"/>
              <a:t>December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Exempted Plastic Bags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39916"/>
            <a:ext cx="4572000" cy="4913283"/>
          </a:xfrm>
        </p:spPr>
        <p:txBody>
          <a:bodyPr>
            <a:noAutofit/>
          </a:bodyPr>
          <a:lstStyle/>
          <a:p>
            <a:pPr marL="514350" indent="-514350">
              <a:buSzPct val="75000"/>
              <a:buFont typeface="+mj-lt"/>
              <a:buAutoNum type="alphaLcParenR" startAt="10"/>
            </a:pPr>
            <a:r>
              <a:rPr lang="en-US" sz="3200" dirty="0"/>
              <a:t>A </a:t>
            </a:r>
            <a:r>
              <a:rPr lang="en-US" sz="3200" b="1" dirty="0"/>
              <a:t>biodegradable</a:t>
            </a:r>
            <a:r>
              <a:rPr lang="en-US" sz="3200" dirty="0"/>
              <a:t> </a:t>
            </a:r>
            <a:r>
              <a:rPr lang="en-US" sz="3200" b="1" dirty="0"/>
              <a:t>plastic</a:t>
            </a:r>
            <a:r>
              <a:rPr lang="en-US" sz="3200" dirty="0"/>
              <a:t> </a:t>
            </a:r>
            <a:r>
              <a:rPr lang="en-US" sz="3200" b="1" dirty="0"/>
              <a:t>bag</a:t>
            </a:r>
            <a:r>
              <a:rPr lang="en-US" sz="3200" dirty="0"/>
              <a:t> on which particulars are conspicuously displayed and;</a:t>
            </a:r>
          </a:p>
          <a:p>
            <a:pPr marL="514350" indent="-514350">
              <a:buSzPct val="75000"/>
              <a:buFont typeface="+mj-lt"/>
              <a:buAutoNum type="alphaLcParenR" startAt="10"/>
            </a:pPr>
            <a:r>
              <a:rPr lang="en-US" sz="3200" dirty="0"/>
              <a:t>A </a:t>
            </a:r>
            <a:r>
              <a:rPr lang="en-US" sz="3200" b="1" dirty="0"/>
              <a:t>compostable</a:t>
            </a:r>
            <a:r>
              <a:rPr lang="en-US" sz="3200" dirty="0"/>
              <a:t> </a:t>
            </a:r>
            <a:r>
              <a:rPr lang="en-US" sz="3200" b="1" dirty="0"/>
              <a:t>plastic</a:t>
            </a:r>
            <a:r>
              <a:rPr lang="en-US" sz="3200" dirty="0"/>
              <a:t> </a:t>
            </a:r>
            <a:r>
              <a:rPr lang="en-US" sz="3200" b="1" dirty="0"/>
              <a:t>bag</a:t>
            </a:r>
            <a:r>
              <a:rPr lang="en-US" sz="3200" dirty="0"/>
              <a:t> on which particulars are conspicuously displayed</a:t>
            </a:r>
          </a:p>
          <a:p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962" y="801043"/>
            <a:ext cx="3214038" cy="3558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456"/>
          <a:stretch/>
        </p:blipFill>
        <p:spPr>
          <a:xfrm>
            <a:off x="5783592" y="4343400"/>
            <a:ext cx="3131807" cy="23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7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505200"/>
          </a:xfrm>
        </p:spPr>
        <p:txBody>
          <a:bodyPr>
            <a:noAutofit/>
          </a:bodyPr>
          <a:lstStyle/>
          <a:p>
            <a:r>
              <a:rPr lang="en-US" sz="4400" b="1" dirty="0"/>
              <a:t>“</a:t>
            </a:r>
            <a:r>
              <a:rPr lang="en-US" sz="4400" b="1" u="sng" dirty="0"/>
              <a:t>No person shall </a:t>
            </a:r>
            <a:r>
              <a:rPr lang="en-US" sz="4400" b="1" u="sng" dirty="0">
                <a:solidFill>
                  <a:srgbClr val="FF0000"/>
                </a:solidFill>
              </a:rPr>
              <a:t>import, manufacture, sell or supply</a:t>
            </a:r>
            <a:r>
              <a:rPr lang="en-US" sz="4400" b="1" u="sng" dirty="0"/>
              <a:t> a plastic bag</a:t>
            </a:r>
            <a:r>
              <a:rPr lang="en-US" sz="4400" b="1" dirty="0" smtClean="0"/>
              <a:t>”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 from 1</a:t>
            </a:r>
            <a:r>
              <a:rPr lang="en-US" b="1" baseline="30000" dirty="0" smtClean="0"/>
              <a:t>st</a:t>
            </a:r>
            <a:r>
              <a:rPr lang="en-US" b="1" dirty="0" smtClean="0"/>
              <a:t> January 2016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5041232"/>
            <a:ext cx="1587500" cy="15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69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Manufacturers &amp; Importers of Exempted Plastic Bags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MANDATORY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register with the Director of Environment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  <a:p>
            <a:pPr lvl="1"/>
            <a:r>
              <a:rPr lang="en-US" dirty="0" smtClean="0"/>
              <a:t>Application Form available online (http://environment.govmu.org)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Director </a:t>
            </a:r>
            <a:r>
              <a:rPr lang="en-GB" dirty="0" smtClean="0"/>
              <a:t>will register a </a:t>
            </a:r>
            <a:r>
              <a:rPr lang="en-GB" dirty="0"/>
              <a:t>manufacturer or an importer of exempted plastic </a:t>
            </a:r>
            <a:r>
              <a:rPr lang="en-GB" dirty="0" smtClean="0"/>
              <a:t>bags under terms </a:t>
            </a:r>
            <a:r>
              <a:rPr lang="en-GB" dirty="0"/>
              <a:t>and conditions as he may </a:t>
            </a:r>
            <a:r>
              <a:rPr lang="en-GB" dirty="0" smtClean="0"/>
              <a:t>determine</a:t>
            </a:r>
          </a:p>
        </p:txBody>
      </p:sp>
    </p:spTree>
    <p:extLst>
      <p:ext uri="{BB962C8B-B14F-4D97-AF65-F5344CB8AC3E}">
        <p14:creationId xmlns:p14="http://schemas.microsoft.com/office/powerpoint/2010/main" xmlns="" val="38924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Biodegradable/Compostable Plastic Bags </a:t>
            </a:r>
            <a:endParaRPr lang="en-US" sz="32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231411" y="2743200"/>
            <a:ext cx="7455389" cy="3558399"/>
            <a:chOff x="1129362" y="2743200"/>
            <a:chExt cx="7455389" cy="35583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9362" y="2743200"/>
              <a:ext cx="3214038" cy="35583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5456"/>
            <a:stretch/>
          </p:blipFill>
          <p:spPr>
            <a:xfrm>
              <a:off x="4267200" y="2743201"/>
              <a:ext cx="4317551" cy="3558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290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685800"/>
            <a:ext cx="8153400" cy="60960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Biodegradable/Compostable Bags should:</a:t>
            </a:r>
            <a:endParaRPr lang="en-US" sz="3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b="1" u="sng" dirty="0" smtClean="0"/>
              <a:t>Conform to the standards</a:t>
            </a:r>
            <a:r>
              <a:rPr lang="en-US" sz="2600" dirty="0" smtClean="0"/>
              <a:t> </a:t>
            </a:r>
            <a:r>
              <a:rPr lang="en-US" sz="2600" dirty="0"/>
              <a:t>specified in the </a:t>
            </a:r>
            <a:r>
              <a:rPr lang="en-US" sz="2600" dirty="0" smtClean="0"/>
              <a:t>Regulations</a:t>
            </a:r>
            <a:r>
              <a:rPr lang="en-US" sz="2600" dirty="0"/>
              <a:t>. </a:t>
            </a:r>
            <a:endParaRPr lang="en-US" sz="2600" dirty="0" smtClean="0"/>
          </a:p>
          <a:p>
            <a:endParaRPr lang="en-US" sz="600" dirty="0" smtClean="0"/>
          </a:p>
          <a:p>
            <a:r>
              <a:rPr lang="en-US" sz="2600" b="1" u="sng" dirty="0" smtClean="0"/>
              <a:t>Be conspicuously displayed with the following details</a:t>
            </a:r>
            <a:r>
              <a:rPr lang="en-US" sz="2600" dirty="0" smtClean="0"/>
              <a:t>: </a:t>
            </a:r>
            <a:endParaRPr lang="en-US" sz="2600" dirty="0"/>
          </a:p>
          <a:p>
            <a:pPr lvl="1"/>
            <a:r>
              <a:rPr lang="en-US" sz="2400" dirty="0" smtClean="0"/>
              <a:t>Name </a:t>
            </a:r>
            <a:r>
              <a:rPr lang="en-US" sz="2400" dirty="0"/>
              <a:t>and contact address of the </a:t>
            </a:r>
            <a:r>
              <a:rPr lang="en-US" sz="2400" dirty="0" smtClean="0"/>
              <a:t>importer or manufacturer</a:t>
            </a:r>
          </a:p>
          <a:p>
            <a:pPr marL="365760" lvl="1" indent="0">
              <a:buNone/>
            </a:pPr>
            <a:r>
              <a:rPr lang="en-US" sz="700" dirty="0" smtClean="0"/>
              <a:t> </a:t>
            </a:r>
            <a:endParaRPr lang="en-US" sz="700" dirty="0"/>
          </a:p>
          <a:p>
            <a:pPr lvl="1"/>
            <a:r>
              <a:rPr lang="en-US" sz="2400" dirty="0" smtClean="0"/>
              <a:t>Country </a:t>
            </a:r>
            <a:r>
              <a:rPr lang="en-US" sz="2400" dirty="0"/>
              <a:t>of origin of </a:t>
            </a:r>
            <a:r>
              <a:rPr lang="en-US" sz="2400" dirty="0" smtClean="0"/>
              <a:t>biodegradable/compostable </a:t>
            </a:r>
            <a:r>
              <a:rPr lang="en-US" sz="2400" dirty="0"/>
              <a:t>plastic bags </a:t>
            </a:r>
            <a:endParaRPr lang="en-US" sz="2400" dirty="0" smtClean="0"/>
          </a:p>
          <a:p>
            <a:pPr marL="365760" lvl="1" indent="0">
              <a:buNone/>
            </a:pPr>
            <a:endParaRPr lang="en-US" sz="700" dirty="0"/>
          </a:p>
          <a:p>
            <a:pPr lvl="1"/>
            <a:r>
              <a:rPr lang="en-US" sz="2400" dirty="0" smtClean="0"/>
              <a:t>Batch </a:t>
            </a:r>
            <a:r>
              <a:rPr lang="en-US" sz="2400" dirty="0"/>
              <a:t>number </a:t>
            </a:r>
            <a:r>
              <a:rPr lang="en-US" sz="2400" dirty="0" smtClean="0"/>
              <a:t>&amp; production date</a:t>
            </a:r>
          </a:p>
          <a:p>
            <a:pPr marL="365760" lvl="1" indent="0">
              <a:buNone/>
            </a:pPr>
            <a:endParaRPr lang="en-US" sz="700" dirty="0"/>
          </a:p>
          <a:p>
            <a:pPr lvl="1"/>
            <a:r>
              <a:rPr lang="en-US" sz="2400" dirty="0" smtClean="0"/>
              <a:t>Standard </a:t>
            </a:r>
            <a:r>
              <a:rPr lang="en-US" sz="2400" dirty="0"/>
              <a:t>complied </a:t>
            </a:r>
            <a:r>
              <a:rPr lang="en-US" sz="2400" dirty="0" smtClean="0"/>
              <a:t>with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5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Applicable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1600" dirty="0" err="1" smtClean="0"/>
              <a:t>ASTM</a:t>
            </a:r>
            <a:r>
              <a:rPr lang="fr-FR" sz="1600" dirty="0" smtClean="0"/>
              <a:t> </a:t>
            </a:r>
            <a:r>
              <a:rPr lang="fr-FR" sz="1600" dirty="0" err="1" smtClean="0"/>
              <a:t>D5338</a:t>
            </a:r>
            <a:r>
              <a:rPr lang="fr-FR" sz="1600" dirty="0" smtClean="0"/>
              <a:t>-15	</a:t>
            </a:r>
            <a:r>
              <a:rPr lang="fr-FR" sz="1600" dirty="0"/>
              <a:t> </a:t>
            </a:r>
            <a:r>
              <a:rPr lang="fr-FR" sz="1600" dirty="0" smtClean="0"/>
              <a:t>    </a:t>
            </a:r>
            <a:r>
              <a:rPr lang="fr-FR" sz="1600" dirty="0" err="1" smtClean="0"/>
              <a:t>ASTM</a:t>
            </a:r>
            <a:r>
              <a:rPr lang="fr-FR" sz="1600" dirty="0" smtClean="0"/>
              <a:t> </a:t>
            </a:r>
            <a:r>
              <a:rPr lang="fr-FR" sz="1600" dirty="0" err="1" smtClean="0"/>
              <a:t>D6340</a:t>
            </a:r>
            <a:r>
              <a:rPr lang="fr-FR" sz="1600" dirty="0" smtClean="0"/>
              <a:t>-98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fr-FR" sz="1600" dirty="0" err="1" smtClean="0"/>
              <a:t>ASTM</a:t>
            </a:r>
            <a:r>
              <a:rPr lang="fr-FR" sz="1600" dirty="0" smtClean="0"/>
              <a:t> </a:t>
            </a:r>
            <a:r>
              <a:rPr lang="fr-FR" sz="1600" dirty="0" err="1"/>
              <a:t>D5988</a:t>
            </a:r>
            <a:r>
              <a:rPr lang="fr-FR" sz="1600" dirty="0"/>
              <a:t>-12 </a:t>
            </a:r>
            <a:r>
              <a:rPr lang="fr-FR" sz="1600" dirty="0" smtClean="0"/>
              <a:t>       </a:t>
            </a:r>
            <a:r>
              <a:rPr lang="fr-FR" sz="1600" dirty="0" err="1" smtClean="0"/>
              <a:t>ASTM</a:t>
            </a:r>
            <a:r>
              <a:rPr lang="fr-FR" sz="1600" dirty="0" smtClean="0"/>
              <a:t> </a:t>
            </a:r>
            <a:r>
              <a:rPr lang="fr-FR" sz="1600" dirty="0" err="1"/>
              <a:t>D6954</a:t>
            </a:r>
            <a:r>
              <a:rPr lang="fr-FR" sz="1600" dirty="0"/>
              <a:t>-04 </a:t>
            </a:r>
            <a:endParaRPr lang="fr-FR" sz="1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algn="just">
              <a:spcBef>
                <a:spcPts val="0"/>
              </a:spcBef>
            </a:pPr>
            <a:r>
              <a:rPr lang="fr-FR" sz="1600" dirty="0"/>
              <a:t>EN 14047 </a:t>
            </a:r>
            <a:r>
              <a:rPr lang="fr-FR" sz="1600" dirty="0" smtClean="0"/>
              <a:t>                 EN 14046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1600" dirty="0" smtClean="0"/>
          </a:p>
          <a:p>
            <a:pPr>
              <a:spcBef>
                <a:spcPts val="0"/>
              </a:spcBef>
            </a:pPr>
            <a:r>
              <a:rPr lang="fr-FR" sz="1600" dirty="0"/>
              <a:t>EN 14048 </a:t>
            </a:r>
            <a:r>
              <a:rPr lang="fr-FR" sz="1600" dirty="0" smtClean="0"/>
              <a:t>	      </a:t>
            </a:r>
            <a:r>
              <a:rPr lang="en-US" sz="1600" dirty="0" smtClean="0"/>
              <a:t>EN 13432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ISO </a:t>
            </a:r>
            <a:r>
              <a:rPr lang="en-US" sz="1600" dirty="0" smtClean="0"/>
              <a:t>14851	      ISO 14852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GB" sz="1600" dirty="0"/>
              <a:t>ISO 14855-1 </a:t>
            </a:r>
            <a:r>
              <a:rPr lang="en-GB" sz="1600" dirty="0" smtClean="0"/>
              <a:t>	      ISO </a:t>
            </a:r>
            <a:r>
              <a:rPr lang="en-GB" sz="1600" dirty="0"/>
              <a:t>14855-2 </a:t>
            </a:r>
            <a:endParaRPr lang="en-GB" sz="1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algn="just">
              <a:spcBef>
                <a:spcPts val="0"/>
              </a:spcBef>
            </a:pPr>
            <a:r>
              <a:rPr lang="en-GB" sz="1600" dirty="0"/>
              <a:t>ISO 15985 </a:t>
            </a:r>
            <a:r>
              <a:rPr lang="en-GB" sz="1600" dirty="0" smtClean="0"/>
              <a:t>	      ISO </a:t>
            </a:r>
            <a:r>
              <a:rPr lang="en-GB" sz="1600" dirty="0"/>
              <a:t>17556 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fr-FR" sz="1600" dirty="0" err="1"/>
              <a:t>ASTM</a:t>
            </a:r>
            <a:r>
              <a:rPr lang="fr-FR" sz="1600" dirty="0"/>
              <a:t> </a:t>
            </a:r>
            <a:r>
              <a:rPr lang="fr-FR" sz="1600" dirty="0" err="1"/>
              <a:t>D6400</a:t>
            </a:r>
            <a:r>
              <a:rPr lang="fr-FR" sz="1600" dirty="0"/>
              <a:t>-12 </a:t>
            </a:r>
            <a:endParaRPr lang="en-US" sz="1600" dirty="0"/>
          </a:p>
          <a:p>
            <a:pPr algn="just">
              <a:spcBef>
                <a:spcPts val="0"/>
              </a:spcBef>
            </a:pPr>
            <a:endParaRPr lang="fr-FR" sz="1600" dirty="0" smtClean="0"/>
          </a:p>
          <a:p>
            <a:pPr algn="just">
              <a:spcBef>
                <a:spcPts val="0"/>
              </a:spcBef>
            </a:pPr>
            <a:r>
              <a:rPr lang="fr-FR" sz="1600" dirty="0" smtClean="0"/>
              <a:t>EN </a:t>
            </a:r>
            <a:r>
              <a:rPr lang="fr-FR" sz="1600" dirty="0"/>
              <a:t>13432</a:t>
            </a:r>
            <a:endParaRPr lang="en-US" sz="1600" dirty="0"/>
          </a:p>
          <a:p>
            <a:pPr algn="just">
              <a:spcBef>
                <a:spcPts val="0"/>
              </a:spcBef>
            </a:pPr>
            <a:endParaRPr lang="fr-FR" sz="1600" dirty="0" smtClean="0"/>
          </a:p>
          <a:p>
            <a:pPr algn="just">
              <a:spcBef>
                <a:spcPts val="0"/>
              </a:spcBef>
            </a:pPr>
            <a:r>
              <a:rPr lang="fr-FR" sz="1600" dirty="0" smtClean="0"/>
              <a:t>EN </a:t>
            </a:r>
            <a:r>
              <a:rPr lang="fr-FR" sz="1600" dirty="0"/>
              <a:t>14045</a:t>
            </a:r>
            <a:endParaRPr lang="en-US" sz="1600" dirty="0"/>
          </a:p>
          <a:p>
            <a:pPr algn="just">
              <a:spcBef>
                <a:spcPts val="0"/>
              </a:spcBef>
            </a:pPr>
            <a:endParaRPr lang="fr-FR" sz="1600" dirty="0" smtClean="0"/>
          </a:p>
          <a:p>
            <a:pPr algn="just">
              <a:spcBef>
                <a:spcPts val="0"/>
              </a:spcBef>
            </a:pPr>
            <a:r>
              <a:rPr lang="fr-FR" sz="1600" dirty="0" smtClean="0"/>
              <a:t>EN </a:t>
            </a:r>
            <a:r>
              <a:rPr lang="fr-FR" sz="1600" dirty="0"/>
              <a:t>14995</a:t>
            </a:r>
            <a:endParaRPr lang="en-US" sz="1600" dirty="0"/>
          </a:p>
          <a:p>
            <a:pPr algn="just">
              <a:spcBef>
                <a:spcPts val="0"/>
              </a:spcBef>
            </a:pPr>
            <a:endParaRPr lang="fr-FR" sz="1600" dirty="0" smtClean="0"/>
          </a:p>
          <a:p>
            <a:pPr algn="just">
              <a:spcBef>
                <a:spcPts val="0"/>
              </a:spcBef>
            </a:pPr>
            <a:r>
              <a:rPr lang="fr-FR" sz="1600" dirty="0" smtClean="0"/>
              <a:t>ISO </a:t>
            </a:r>
            <a:r>
              <a:rPr lang="fr-FR" sz="1600" dirty="0"/>
              <a:t>17088</a:t>
            </a:r>
            <a:endParaRPr lang="en-US" sz="1600" dirty="0"/>
          </a:p>
          <a:p>
            <a:pPr algn="just">
              <a:spcBef>
                <a:spcPts val="0"/>
              </a:spcBef>
            </a:pPr>
            <a:endParaRPr lang="fr-FR" sz="1600" dirty="0" smtClean="0"/>
          </a:p>
          <a:p>
            <a:pPr algn="just">
              <a:spcBef>
                <a:spcPts val="0"/>
              </a:spcBef>
            </a:pPr>
            <a:r>
              <a:rPr lang="fr-FR" sz="1600" dirty="0" smtClean="0"/>
              <a:t>ISO </a:t>
            </a:r>
            <a:r>
              <a:rPr lang="fr-FR" sz="1600" dirty="0"/>
              <a:t>20200</a:t>
            </a:r>
            <a:endParaRPr lang="en-US" sz="1600" dirty="0"/>
          </a:p>
          <a:p>
            <a:pPr algn="just">
              <a:spcBef>
                <a:spcPts val="0"/>
              </a:spcBef>
            </a:pPr>
            <a:endParaRPr lang="fr-FR" sz="1600" dirty="0" smtClean="0"/>
          </a:p>
          <a:p>
            <a:pPr algn="just">
              <a:spcBef>
                <a:spcPts val="0"/>
              </a:spcBef>
            </a:pPr>
            <a:r>
              <a:rPr lang="fr-FR" sz="1600" dirty="0" smtClean="0"/>
              <a:t>ISO </a:t>
            </a:r>
            <a:r>
              <a:rPr lang="fr-FR" sz="1600" dirty="0"/>
              <a:t>16929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Biodegradable plastic bags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Compostable plastic bags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47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2895600"/>
            <a:ext cx="2753627" cy="27432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Offence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00200"/>
          </a:xfrm>
        </p:spPr>
        <p:txBody>
          <a:bodyPr/>
          <a:lstStyle/>
          <a:p>
            <a:r>
              <a:rPr lang="en-US" dirty="0" smtClean="0"/>
              <a:t>Any person contravening these regulations shall commit an offence.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04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97" t="24049" r="19108" b="24909"/>
          <a:stretch/>
        </p:blipFill>
        <p:spPr>
          <a:xfrm>
            <a:off x="2819400" y="1644669"/>
            <a:ext cx="5181599" cy="43289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2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Banning of Plastic Bags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996343572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060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the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smtClean="0"/>
              <a:t>share information on </a:t>
            </a:r>
            <a:r>
              <a:rPr lang="en-US" dirty="0" smtClean="0"/>
              <a:t>the provisions of the Environment Protection (Banning of Plastic Bags) Regulations 2015</a:t>
            </a:r>
          </a:p>
          <a:p>
            <a:pPr lvl="1"/>
            <a:r>
              <a:rPr lang="en-US" dirty="0" smtClean="0"/>
              <a:t>Plastic bags targeted by the Regulations </a:t>
            </a:r>
          </a:p>
          <a:p>
            <a:pPr lvl="1"/>
            <a:r>
              <a:rPr lang="en-US" dirty="0" smtClean="0"/>
              <a:t>Exempted Plastic Bags </a:t>
            </a:r>
          </a:p>
          <a:p>
            <a:pPr lvl="1"/>
            <a:r>
              <a:rPr lang="en-US" dirty="0" smtClean="0"/>
              <a:t>Manufacture &amp; Import of Biodegradable/Compostable Plastic Bags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590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71500" lvl="2" indent="-571500">
              <a:spcBef>
                <a:spcPts val="700"/>
              </a:spcBef>
              <a:buSzPct val="60000"/>
              <a:buFont typeface="Wingdings" pitchFamily="2" charset="2"/>
              <a:buChar char="q"/>
            </a:pPr>
            <a:r>
              <a:rPr lang="en-US" sz="3200" dirty="0">
                <a:solidFill>
                  <a:schemeClr val="tx1"/>
                </a:solidFill>
              </a:rPr>
              <a:t>Plastic bags used for carrying goods purchased at a point of sale </a:t>
            </a:r>
          </a:p>
          <a:p>
            <a:pPr marL="1028700" lvl="3" indent="-571500">
              <a:spcBef>
                <a:spcPts val="700"/>
              </a:spcBef>
              <a:buSzPct val="60000"/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tx1"/>
                </a:solidFill>
              </a:rPr>
              <a:t>Plastic bags </a:t>
            </a:r>
            <a:r>
              <a:rPr lang="en-US" sz="3000" dirty="0">
                <a:solidFill>
                  <a:schemeClr val="tx1"/>
                </a:solidFill>
              </a:rPr>
              <a:t>with or without handles or </a:t>
            </a:r>
            <a:r>
              <a:rPr lang="en-US" sz="3000" dirty="0" smtClean="0">
                <a:solidFill>
                  <a:schemeClr val="tx1"/>
                </a:solidFill>
              </a:rPr>
              <a:t>gussets, irrespective </a:t>
            </a:r>
            <a:r>
              <a:rPr lang="en-US" sz="3000" dirty="0">
                <a:solidFill>
                  <a:schemeClr val="tx1"/>
                </a:solidFill>
              </a:rPr>
              <a:t>of their size, type and </a:t>
            </a:r>
            <a:r>
              <a:rPr lang="en-US" sz="3000" dirty="0" err="1">
                <a:solidFill>
                  <a:schemeClr val="tx1"/>
                </a:solidFill>
              </a:rPr>
              <a:t>colour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The Regulations apply to: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3959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Plastic bags targeted by the Regulations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1313" lvl="1" indent="-273050"/>
            <a:r>
              <a:rPr lang="en-US" sz="2800" dirty="0"/>
              <a:t>All plastic bags provided in wholesale &amp; retail outlets, markets, fairs and by hawkers. </a:t>
            </a:r>
          </a:p>
          <a:p>
            <a:pPr marL="615633" lvl="2" indent="-273050"/>
            <a:r>
              <a:rPr lang="en-US" sz="2400" dirty="0" smtClean="0"/>
              <a:t>Vest-type plastic bags (</a:t>
            </a:r>
            <a:r>
              <a:rPr lang="en-US" sz="2400" i="1" dirty="0" smtClean="0"/>
              <a:t>sacs de caisse</a:t>
            </a:r>
            <a:r>
              <a:rPr lang="en-US" sz="2400" i="1" dirty="0"/>
              <a:t>; sacs 50 sous</a:t>
            </a:r>
            <a:r>
              <a:rPr lang="en-US" sz="2400" dirty="0"/>
              <a:t>)  </a:t>
            </a:r>
            <a:endParaRPr lang="en-US" sz="2400" dirty="0" smtClean="0"/>
          </a:p>
          <a:p>
            <a:pPr marL="615633" lvl="2" indent="-273050"/>
            <a:r>
              <a:rPr lang="en-US" sz="2400" dirty="0" smtClean="0"/>
              <a:t>Roll-on plastic bags </a:t>
            </a:r>
          </a:p>
          <a:p>
            <a:pPr marL="615633" lvl="2" indent="-273050"/>
            <a:r>
              <a:rPr lang="en-US" sz="2400" dirty="0" smtClean="0"/>
              <a:t>Non-Woven Polypropylene bags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" y="4048408"/>
            <a:ext cx="8915400" cy="2809592"/>
            <a:chOff x="152400" y="3810000"/>
            <a:chExt cx="8915400" cy="30381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66" y="3810000"/>
              <a:ext cx="1867734" cy="3038192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152400" y="3810000"/>
              <a:ext cx="6916159" cy="2948929"/>
              <a:chOff x="170441" y="3810000"/>
              <a:chExt cx="6916159" cy="294892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456344" y="3810000"/>
                <a:ext cx="2268056" cy="292881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21770" y="3955121"/>
                <a:ext cx="2464830" cy="2803808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8552" b="6250"/>
              <a:stretch/>
            </p:blipFill>
            <p:spPr>
              <a:xfrm>
                <a:off x="170441" y="4079263"/>
                <a:ext cx="2420359" cy="255013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6620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42900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3600" b="1" u="sng" dirty="0" smtClean="0">
                <a:solidFill>
                  <a:schemeClr val="tx1"/>
                </a:solidFill>
              </a:rPr>
              <a:t>11 types</a:t>
            </a:r>
            <a:r>
              <a:rPr lang="en-US" sz="3600" dirty="0" smtClean="0">
                <a:solidFill>
                  <a:schemeClr val="tx1"/>
                </a:solidFill>
              </a:rPr>
              <a:t> of plastic bags have been exempted for:</a:t>
            </a:r>
          </a:p>
          <a:p>
            <a:pPr marL="1154430" lvl="1" indent="-514350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Essential uses  </a:t>
            </a:r>
          </a:p>
          <a:p>
            <a:pPr marL="1154430" lvl="1" indent="-514350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Hygienic and sanitary purposes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Exempted Plastic Bags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17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65133" b="32842"/>
          <a:stretch/>
        </p:blipFill>
        <p:spPr>
          <a:xfrm>
            <a:off x="3962400" y="1544341"/>
            <a:ext cx="2672083" cy="3256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Exempted Plastic Bags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93235"/>
            <a:ext cx="4343400" cy="4572000"/>
          </a:xfrm>
        </p:spPr>
        <p:txBody>
          <a:bodyPr>
            <a:normAutofit lnSpcReduction="10000"/>
          </a:bodyPr>
          <a:lstStyle/>
          <a:p>
            <a:pPr marL="514350" indent="-514350">
              <a:buSzPct val="75000"/>
              <a:buFont typeface="+mj-lt"/>
              <a:buAutoNum type="alphaLcParenR"/>
            </a:pPr>
            <a:r>
              <a:rPr lang="en-US" sz="2700" dirty="0" smtClean="0"/>
              <a:t>A </a:t>
            </a:r>
            <a:r>
              <a:rPr lang="en-US" sz="2700" b="1" dirty="0" smtClean="0"/>
              <a:t>transparent</a:t>
            </a:r>
            <a:r>
              <a:rPr lang="en-US" sz="2700" dirty="0" smtClean="0"/>
              <a:t> </a:t>
            </a:r>
            <a:r>
              <a:rPr lang="en-US" sz="2700" b="1" dirty="0" smtClean="0"/>
              <a:t>roll-on</a:t>
            </a:r>
            <a:r>
              <a:rPr lang="en-US" sz="2700" dirty="0" smtClean="0"/>
              <a:t> </a:t>
            </a:r>
            <a:r>
              <a:rPr lang="en-US" sz="2700" b="1" dirty="0" smtClean="0"/>
              <a:t>bag</a:t>
            </a:r>
            <a:r>
              <a:rPr lang="en-US" sz="2700" dirty="0" smtClean="0"/>
              <a:t> solely used to contain fresh, chilled or frozen seafood, meat, poultry, or offal other than canned food or eggs;</a:t>
            </a:r>
          </a:p>
          <a:p>
            <a:pPr marL="514350" indent="-514350">
              <a:buSzPct val="75000"/>
              <a:buFont typeface="+mj-lt"/>
              <a:buAutoNum type="alphaLcParenR"/>
            </a:pPr>
            <a:r>
              <a:rPr lang="en-US" sz="2700" dirty="0" smtClean="0"/>
              <a:t>A bag designed to be used for the </a:t>
            </a:r>
            <a:r>
              <a:rPr lang="en-US" sz="2700" b="1" dirty="0" smtClean="0"/>
              <a:t>disposal</a:t>
            </a:r>
            <a:r>
              <a:rPr lang="en-US" sz="2700" dirty="0" smtClean="0"/>
              <a:t> </a:t>
            </a:r>
            <a:r>
              <a:rPr lang="en-US" sz="2700" b="1" dirty="0" smtClean="0"/>
              <a:t>of</a:t>
            </a:r>
            <a:r>
              <a:rPr lang="en-US" sz="2700" dirty="0" smtClean="0"/>
              <a:t> </a:t>
            </a:r>
            <a:r>
              <a:rPr lang="en-US" sz="2700" b="1" dirty="0" smtClean="0"/>
              <a:t>waste</a:t>
            </a:r>
            <a:r>
              <a:rPr lang="en-US" sz="2700" dirty="0" smtClean="0"/>
              <a:t>;</a:t>
            </a:r>
          </a:p>
          <a:p>
            <a:pPr marL="514350" indent="-514350">
              <a:buSzPct val="75000"/>
              <a:buFont typeface="+mj-lt"/>
              <a:buAutoNum type="alphaLcParenR"/>
            </a:pPr>
            <a:r>
              <a:rPr lang="en-US" sz="2700" dirty="0" smtClean="0"/>
              <a:t>A bag designed for </a:t>
            </a:r>
            <a:r>
              <a:rPr lang="en-US" sz="2700" b="1" dirty="0" smtClean="0"/>
              <a:t>agricultural</a:t>
            </a:r>
            <a:r>
              <a:rPr lang="en-US" sz="2700" dirty="0" smtClean="0"/>
              <a:t> </a:t>
            </a:r>
            <a:r>
              <a:rPr lang="en-US" sz="2700" b="1" dirty="0" smtClean="0"/>
              <a:t>purposes</a:t>
            </a:r>
            <a:r>
              <a:rPr lang="en-US" dirty="0" smtClean="0"/>
              <a:t>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2" t="19547" r="3116" b="21011"/>
          <a:stretch/>
        </p:blipFill>
        <p:spPr>
          <a:xfrm>
            <a:off x="6324600" y="2213790"/>
            <a:ext cx="2819400" cy="2129610"/>
          </a:xfrm>
          <a:prstGeom prst="rect">
            <a:avLst/>
          </a:prstGeom>
        </p:spPr>
      </p:pic>
      <p:pic>
        <p:nvPicPr>
          <p:cNvPr id="10" name="Picture 2" descr="C:\Users\user\Desktop\POLICY &amp; PLANNING\Images\download (14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419599"/>
            <a:ext cx="2819400" cy="2111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61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00400" y="1066800"/>
            <a:ext cx="5922745" cy="5746491"/>
            <a:chOff x="4121338" y="1521075"/>
            <a:chExt cx="5001807" cy="52922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352" r="7902"/>
            <a:stretch/>
          </p:blipFill>
          <p:spPr>
            <a:xfrm>
              <a:off x="6583325" y="4267200"/>
              <a:ext cx="2392326" cy="2438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21338" y="4038600"/>
              <a:ext cx="2774691" cy="27746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593" t="5956" r="19904" b="19424"/>
            <a:stretch/>
          </p:blipFill>
          <p:spPr>
            <a:xfrm>
              <a:off x="4948095" y="1521075"/>
              <a:ext cx="1706525" cy="25782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64" r="16501"/>
            <a:stretch/>
          </p:blipFill>
          <p:spPr>
            <a:xfrm>
              <a:off x="6624494" y="1568450"/>
              <a:ext cx="2498651" cy="24701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Exempted Plastic Bags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68450"/>
            <a:ext cx="3886200" cy="4572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SzPct val="75000"/>
              <a:buFont typeface="+mj-lt"/>
              <a:buAutoNum type="alphaLcParenR" startAt="4"/>
            </a:pPr>
            <a:r>
              <a:rPr lang="en-US" dirty="0"/>
              <a:t>A bag used for the purpose of </a:t>
            </a:r>
            <a:r>
              <a:rPr lang="en-US" b="1" dirty="0"/>
              <a:t>sampling</a:t>
            </a:r>
            <a:r>
              <a:rPr lang="en-US" dirty="0"/>
              <a:t> or </a:t>
            </a:r>
            <a:r>
              <a:rPr lang="en-US" b="1" dirty="0"/>
              <a:t>analysis</a:t>
            </a:r>
            <a:r>
              <a:rPr lang="en-US" dirty="0"/>
              <a:t>; </a:t>
            </a:r>
          </a:p>
          <a:p>
            <a:pPr marL="514350" indent="-514350">
              <a:buSzPct val="75000"/>
              <a:buFont typeface="+mj-lt"/>
              <a:buAutoNum type="alphaLcParenR" startAt="4"/>
            </a:pPr>
            <a:r>
              <a:rPr lang="en-US" dirty="0"/>
              <a:t>A bag that constitutes, or forms an integral part of the </a:t>
            </a:r>
            <a:r>
              <a:rPr lang="en-US" b="1" dirty="0"/>
              <a:t>packaging</a:t>
            </a:r>
            <a:r>
              <a:rPr lang="en-US" dirty="0"/>
              <a:t> in which goods are sealed prior to sale on the local market or for export;</a:t>
            </a:r>
          </a:p>
          <a:p>
            <a:pPr marL="514350" indent="-514350">
              <a:buSzPct val="75000"/>
              <a:buFont typeface="+mj-lt"/>
              <a:buAutoNum type="alphaLcParenR" startAt="6"/>
            </a:pPr>
            <a:r>
              <a:rPr lang="en-US" dirty="0" smtClean="0"/>
              <a:t>A </a:t>
            </a:r>
            <a:r>
              <a:rPr lang="en-US" b="1" dirty="0" smtClean="0"/>
              <a:t>transparent</a:t>
            </a:r>
            <a:r>
              <a:rPr lang="en-US" dirty="0" smtClean="0"/>
              <a:t> </a:t>
            </a:r>
            <a:r>
              <a:rPr lang="en-US" b="1" dirty="0" smtClean="0"/>
              <a:t>pocket-type</a:t>
            </a:r>
            <a:r>
              <a:rPr lang="en-US" dirty="0" smtClean="0"/>
              <a:t> </a:t>
            </a:r>
            <a:r>
              <a:rPr lang="en-US" b="1" dirty="0" smtClean="0"/>
              <a:t>bag not exceeding 300 </a:t>
            </a:r>
            <a:r>
              <a:rPr lang="en-US" b="1" dirty="0" err="1" smtClean="0"/>
              <a:t>cm</a:t>
            </a:r>
            <a:r>
              <a:rPr lang="en-US" b="1" baseline="30000" dirty="0" err="1" smtClean="0"/>
              <a:t>2</a:t>
            </a:r>
            <a:r>
              <a:rPr lang="en-US" b="1" dirty="0" smtClean="0"/>
              <a:t> </a:t>
            </a:r>
            <a:r>
              <a:rPr lang="en-US" dirty="0" smtClean="0"/>
              <a:t>in size; </a:t>
            </a:r>
          </a:p>
          <a:p>
            <a:pPr marL="0" indent="0">
              <a:buSzPct val="7500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257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Exempted Plastic </a:t>
            </a:r>
            <a:r>
              <a:rPr lang="en-US" dirty="0" smtClean="0"/>
              <a:t>Bags</a:t>
            </a:r>
            <a:endParaRPr lang="en-US" dirty="0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22" t="-1" r="16205" b="1248"/>
          <a:stretch/>
        </p:blipFill>
        <p:spPr>
          <a:xfrm>
            <a:off x="5081082" y="1905000"/>
            <a:ext cx="3529518" cy="4599922"/>
          </a:xfrm>
        </p:spPr>
      </p:pic>
      <p:sp>
        <p:nvSpPr>
          <p:cNvPr id="1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89566"/>
            <a:ext cx="4724400" cy="4887433"/>
          </a:xfrm>
        </p:spPr>
        <p:txBody>
          <a:bodyPr>
            <a:noAutofit/>
          </a:bodyPr>
          <a:lstStyle/>
          <a:p>
            <a:pPr marL="514350" indent="-514350">
              <a:buSzPct val="75000"/>
              <a:buFont typeface="+mj-lt"/>
              <a:buAutoNum type="alphaLcParenR" startAt="7"/>
            </a:pPr>
            <a:r>
              <a:rPr lang="en-US" sz="2400" b="1" dirty="0"/>
              <a:t>A transparent </a:t>
            </a:r>
            <a:r>
              <a:rPr lang="en-US" sz="2400" b="1" dirty="0" smtClean="0"/>
              <a:t>re-</a:t>
            </a:r>
            <a:r>
              <a:rPr lang="en-US" sz="2400" b="1" dirty="0" err="1" smtClean="0"/>
              <a:t>sealeable</a:t>
            </a:r>
            <a:r>
              <a:rPr lang="en-US" sz="2400" b="1" dirty="0" smtClean="0"/>
              <a:t> </a:t>
            </a:r>
            <a:r>
              <a:rPr lang="en-US" sz="2400" b="1" dirty="0"/>
              <a:t>bag with security tamper </a:t>
            </a:r>
            <a:r>
              <a:rPr lang="en-US" sz="2400" dirty="0"/>
              <a:t>used by a passenger to contain liquids, aerosols or gels at an airport or on board of an aircraft or carried by a transfer passenger;</a:t>
            </a:r>
          </a:p>
          <a:p>
            <a:pPr marL="514350" indent="-514350">
              <a:buSzPct val="75000"/>
              <a:buFont typeface="+mj-lt"/>
              <a:buAutoNum type="alphaLcParenR" startAt="7"/>
            </a:pPr>
            <a:r>
              <a:rPr lang="en-US" sz="2400" dirty="0"/>
              <a:t>A bag carried by a passenger disembarking from an aircraft or a ship for the purpose of carrying personal belongings; and </a:t>
            </a:r>
          </a:p>
          <a:p>
            <a:pPr marL="514350" indent="-514350">
              <a:buSzPct val="75000"/>
              <a:buFont typeface="+mj-lt"/>
              <a:buAutoNum type="alphaLcParenR" startAt="7"/>
            </a:pPr>
            <a:r>
              <a:rPr lang="en-US" sz="2400" dirty="0"/>
              <a:t>A </a:t>
            </a:r>
            <a:r>
              <a:rPr lang="en-US" sz="2400" b="1" dirty="0"/>
              <a:t>bag manufactured for export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22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vironment Protection (Banning of Plastic Bags)_Presentation for Director_041215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E7AF24C04954491C86467E44D5D3F" ma:contentTypeVersion="1" ma:contentTypeDescription="Create a new document." ma:contentTypeScope="" ma:versionID="a2d20bfa859f81238ec0f30d82f64a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01fac345008aa34b3a53f2166bf3c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BE56AA-FDBE-44FF-BB29-89B5F1284635}"/>
</file>

<file path=customXml/itemProps2.xml><?xml version="1.0" encoding="utf-8"?>
<ds:datastoreItem xmlns:ds="http://schemas.openxmlformats.org/officeDocument/2006/customXml" ds:itemID="{E5F10FE7-4657-4C66-AB9F-461AC70A9F7A}"/>
</file>

<file path=customXml/itemProps3.xml><?xml version="1.0" encoding="utf-8"?>
<ds:datastoreItem xmlns:ds="http://schemas.openxmlformats.org/officeDocument/2006/customXml" ds:itemID="{6968AC26-A647-4B33-8C3D-78DF550EEA06}"/>
</file>

<file path=docProps/app.xml><?xml version="1.0" encoding="utf-8"?>
<Properties xmlns="http://schemas.openxmlformats.org/officeDocument/2006/extended-properties" xmlns:vt="http://schemas.openxmlformats.org/officeDocument/2006/docPropsVTypes">
  <Template>Environment Protection (Banning of Plastic Bags)_Presentation for Director_041215</Template>
  <TotalTime>326</TotalTime>
  <Words>551</Words>
  <Application>Microsoft Office PowerPoint</Application>
  <PresentationFormat>On-screen Show (4:3)</PresentationFormat>
  <Paragraphs>96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Environment Protection (Banning of Plastic Bags)_Presentation for Director_041215</vt:lpstr>
      <vt:lpstr>Environment Protection (Banning of Plastic Bags) Regulations 2015</vt:lpstr>
      <vt:lpstr>Banning of Plastic Bags</vt:lpstr>
      <vt:lpstr>Objectives of the Meeting </vt:lpstr>
      <vt:lpstr>The Regulations apply to:</vt:lpstr>
      <vt:lpstr>Plastic bags targeted by the Regulations</vt:lpstr>
      <vt:lpstr>Exempted Plastic Bags</vt:lpstr>
      <vt:lpstr>Exempted Plastic Bags</vt:lpstr>
      <vt:lpstr>Exempted Plastic Bags</vt:lpstr>
      <vt:lpstr>Exempted Plastic Bags</vt:lpstr>
      <vt:lpstr>Exempted Plastic Bags</vt:lpstr>
      <vt:lpstr>As from 1st January 2016</vt:lpstr>
      <vt:lpstr>Manufacturers &amp; Importers of Exempted Plastic Bags</vt:lpstr>
      <vt:lpstr>Biodegradable/Compostable Plastic Bags </vt:lpstr>
      <vt:lpstr>Biodegradable/Compostable Bags should:</vt:lpstr>
      <vt:lpstr>Applicable Standards</vt:lpstr>
      <vt:lpstr>Offence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 Protection (Banning of Plastic Bags) Regulations 2015</dc:title>
  <dc:creator>Priya Chadee</dc:creator>
  <cp:lastModifiedBy>user</cp:lastModifiedBy>
  <cp:revision>24</cp:revision>
  <cp:lastPrinted>2015-12-04T09:56:40Z</cp:lastPrinted>
  <dcterms:created xsi:type="dcterms:W3CDTF">2015-12-10T06:18:00Z</dcterms:created>
  <dcterms:modified xsi:type="dcterms:W3CDTF">2015-12-15T05:37:47Z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0x01010081FE7AF24C04954491C86467E44D5D3F</vt:lpwstr>
  </property>
  <property fmtid="{D5CDD505-2E9C-101B-9397-08002B2CF9AE}" pid="3" name="Order">
    <vt:r8>78500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