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7" r:id="rId3"/>
    <p:sldId id="348" r:id="rId4"/>
    <p:sldId id="347" r:id="rId5"/>
    <p:sldId id="330" r:id="rId6"/>
    <p:sldId id="302" r:id="rId7"/>
    <p:sldId id="338" r:id="rId8"/>
    <p:sldId id="339" r:id="rId9"/>
    <p:sldId id="340" r:id="rId10"/>
    <p:sldId id="341" r:id="rId11"/>
    <p:sldId id="342" r:id="rId12"/>
    <p:sldId id="345" r:id="rId13"/>
    <p:sldId id="334" r:id="rId14"/>
    <p:sldId id="332" r:id="rId15"/>
    <p:sldId id="356" r:id="rId16"/>
    <p:sldId id="343" r:id="rId17"/>
    <p:sldId id="346" r:id="rId18"/>
    <p:sldId id="349" r:id="rId19"/>
    <p:sldId id="350" r:id="rId20"/>
    <p:sldId id="351" r:id="rId21"/>
    <p:sldId id="352" r:id="rId22"/>
    <p:sldId id="357" r:id="rId23"/>
    <p:sldId id="353" r:id="rId24"/>
    <p:sldId id="354" r:id="rId25"/>
    <p:sldId id="355" r:id="rId26"/>
    <p:sldId id="359" r:id="rId27"/>
    <p:sldId id="31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0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8B30F-0A89-4C5E-BBC6-973FBB5B334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DA082-F802-4A51-B94C-241E17209D1E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CB6A1640-ECCF-457D-8139-2CAF6ED809B8}" type="parTrans" cxnId="{30742DB9-4ED2-47EE-81A4-24E7CAAE7DD7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21151C3-DFB7-4EEF-AFFC-169DD02F6B37}" type="sibTrans" cxnId="{30742DB9-4ED2-47EE-81A4-24E7CAAE7DD7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9AD6313A-F68B-42A9-987B-B55071A7FE25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1B12885-03A3-46CA-B993-0F4C51CADFC6}" type="parTrans" cxnId="{A28C3DA1-2FE6-43C9-8EE1-C9D8C9D8E572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2B7B1F1-B3AD-4584-91A4-AE8E5814B1B0}" type="sibTrans" cxnId="{A28C3DA1-2FE6-43C9-8EE1-C9D8C9D8E572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CA0AEFA-41E6-44F8-AC28-379884E8A86B}">
      <dgm:prSet phldrT="[Text]"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0E07EF8-5D7C-4CC0-86D3-38DE35CAF852}" type="parTrans" cxnId="{1671AE48-4176-48F5-BBC9-590454DFE06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DBB14DDE-57EB-41F6-B2BF-8C2D70300143}" type="sibTrans" cxnId="{1671AE48-4176-48F5-BBC9-590454DFE06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9D0E8FA-A303-4882-BA39-FA583229ECE5}">
      <dgm:prSet/>
      <dgm:spPr/>
      <dgm:t>
        <a:bodyPr/>
        <a:lstStyle/>
        <a:p>
          <a:r>
            <a:rPr lang="en-US" b="1" smtClean="0">
              <a:ln>
                <a:noFill/>
              </a:ln>
              <a:solidFill>
                <a:schemeClr val="tx1"/>
              </a:solidFill>
            </a:rPr>
            <a:t>Announced as a Budget Measure in March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89E2D3CA-736E-4767-AF9F-99CD4E01766B}" type="parTrans" cxnId="{F9E2ACC8-4481-477E-B5FC-97A1DCC41F2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448712F2-5F3A-4633-B6E9-7A211D4E4ED7}" type="sibTrans" cxnId="{F9E2ACC8-4481-477E-B5FC-97A1DCC41F2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5079E339-5A55-4EDD-928C-D2983F1A815E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Consultative Process initiated with key stakeholders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DEE000BB-CEF4-456C-9015-C93268421E97}" type="parTrans" cxnId="{B90F9E8B-3267-4589-A875-A386F1A49CE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4FECF65-CD9F-4C4F-95F0-0C4CDEC84D21}" type="sibTrans" cxnId="{B90F9E8B-3267-4589-A875-A386F1A49CE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00E0B2A5-D195-45FC-B5DA-DA5E40A0024B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CF4CB54-EB39-4BFA-8C7E-59821DF9FE3D}" type="parTrans" cxnId="{ACCB828F-0FEA-4259-9E72-C530E4D1CE13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F7997C0-A515-4E54-9268-1FE12A5FEC64}" type="sibTrans" cxnId="{ACCB828F-0FEA-4259-9E72-C530E4D1CE13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4C0E07B-173A-4136-88A0-97E213995560}">
      <dgm:prSet/>
      <dgm:spPr/>
      <dgm:t>
        <a:bodyPr/>
        <a:lstStyle/>
        <a:p>
          <a:r>
            <a:rPr lang="en-US" b="1" smtClean="0">
              <a:ln>
                <a:noFill/>
              </a:ln>
              <a:solidFill>
                <a:schemeClr val="tx1"/>
              </a:solidFill>
            </a:rPr>
            <a:t>Regulations promulgated on 6</a:t>
          </a:r>
          <a:r>
            <a:rPr lang="en-US" b="1" baseline="3000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b="1" smtClean="0">
              <a:ln>
                <a:noFill/>
              </a:ln>
              <a:solidFill>
                <a:schemeClr val="tx1"/>
              </a:solidFill>
            </a:rPr>
            <a:t> August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E27A08BE-9686-4A65-899B-149FA8F8A56B}" type="parTrans" cxnId="{178775DD-F54A-46BA-97A1-C285DBA2E05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5B27458E-6D02-4739-88FF-D2CB9BE624EC}" type="sibTrans" cxnId="{178775DD-F54A-46BA-97A1-C285DBA2E05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B75C4084-BA32-42AE-8DBE-5B0331A5645F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B2BF648C-2F15-4F72-A649-76B6B908E01E}" type="parTrans" cxnId="{DC8A67C8-513B-4E50-B61C-F6C97F3240F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EAB95382-EA9E-429F-BF50-27F217568D99}" type="sibTrans" cxnId="{DC8A67C8-513B-4E50-B61C-F6C97F3240FB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CD189919-ECF6-4122-B61C-8BA7EF14BE56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Representations were made by operators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37C29EC3-CE70-4CD2-93C1-C0B472A5089A}" type="parTrans" cxnId="{CE612165-49ED-468F-A29F-788816A9DE2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90038A50-3164-4602-BA04-C9404E06515C}" type="sibTrans" cxnId="{CE612165-49ED-468F-A29F-788816A9DE2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BBA40FED-43FC-4E7D-822B-B79B9D14BC19}">
      <dgm:prSet/>
      <dgm:spPr/>
      <dgm:t>
        <a:bodyPr/>
        <a:lstStyle/>
        <a:p>
          <a:r>
            <a:rPr lang="en-US" smtClean="0">
              <a:ln>
                <a:noFill/>
              </a:ln>
              <a:solidFill>
                <a:schemeClr val="tx1"/>
              </a:solidFill>
            </a:rPr>
            <a:t>Consultations to review and amend regulations 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E8DF7F2-51C8-4F62-A72A-1271BE4313C5}" type="parTrans" cxnId="{9CB1551C-E20F-4CE6-9975-9EEB8363CC5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9C17567-4161-4B01-ABBA-9954CBA2B76C}" type="sibTrans" cxnId="{9CB1551C-E20F-4CE6-9975-9EEB8363CC5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3FF424BD-3A0B-42EF-95C4-FDCD59EF0940}">
      <dgm:prSet/>
      <dgm:spPr/>
      <dgm:t>
        <a:bodyPr/>
        <a:lstStyle/>
        <a:p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AEA2A59-D8EA-4CE9-92F6-E1D403CCFF90}" type="parTrans" cxnId="{B8ABDABA-2BD8-48B3-92FA-7BC566D6CF0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CE580D9-7779-44C1-B43D-92C0A5996101}" type="sibTrans" cxnId="{B8ABDABA-2BD8-48B3-92FA-7BC566D6CF0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C4C3D9E5-067E-4886-914C-377FC0B52074}">
      <dgm:prSet/>
      <dgm:spPr/>
      <dgm:t>
        <a:bodyPr/>
        <a:lstStyle/>
        <a:p>
          <a:r>
            <a:rPr lang="en-US" b="1" dirty="0" smtClean="0">
              <a:ln>
                <a:noFill/>
              </a:ln>
              <a:solidFill>
                <a:schemeClr val="tx1"/>
              </a:solidFill>
            </a:rPr>
            <a:t>Regulations promulgated on 5</a:t>
          </a:r>
          <a:r>
            <a:rPr lang="en-US" b="1" baseline="30000" dirty="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b="1" dirty="0" smtClean="0">
              <a:ln>
                <a:noFill/>
              </a:ln>
              <a:solidFill>
                <a:schemeClr val="tx1"/>
              </a:solidFill>
            </a:rPr>
            <a:t> December 2015</a:t>
          </a:r>
          <a:endParaRPr lang="en-US" b="1" dirty="0">
            <a:ln>
              <a:noFill/>
            </a:ln>
            <a:solidFill>
              <a:schemeClr val="tx1"/>
            </a:solidFill>
          </a:endParaRPr>
        </a:p>
      </dgm:t>
    </dgm:pt>
    <dgm:pt modelId="{F3DE7937-2657-4439-A2CF-D6D876BC2029}" type="parTrans" cxnId="{B10B6F31-0257-405A-B22D-9A036959B10C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F00B646-A6CF-4A0C-B94C-B12AF81CD3A9}" type="sibTrans" cxnId="{B10B6F31-0257-405A-B22D-9A036959B10C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54781DE-005C-4423-A6B0-05DF91EA2BA5}">
      <dgm:prSet/>
      <dgm:spPr/>
      <dgm:t>
        <a:bodyPr/>
        <a:lstStyle/>
        <a:p>
          <a:r>
            <a:rPr lang="en-US" b="1" smtClean="0">
              <a:solidFill>
                <a:srgbClr val="C00000"/>
              </a:solidFill>
            </a:rPr>
            <a:t>Regulations will be effective on 1</a:t>
          </a:r>
          <a:r>
            <a:rPr lang="en-US" b="1" baseline="30000" smtClean="0">
              <a:solidFill>
                <a:srgbClr val="C00000"/>
              </a:solidFill>
            </a:rPr>
            <a:t>st</a:t>
          </a:r>
          <a:r>
            <a:rPr lang="en-US" b="1" smtClean="0">
              <a:solidFill>
                <a:srgbClr val="C00000"/>
              </a:solidFill>
            </a:rPr>
            <a:t> January 2016</a:t>
          </a:r>
          <a:endParaRPr lang="en-US" b="1" dirty="0">
            <a:solidFill>
              <a:srgbClr val="C00000"/>
            </a:solidFill>
          </a:endParaRPr>
        </a:p>
      </dgm:t>
    </dgm:pt>
    <dgm:pt modelId="{B7E05A9F-BB9A-44C2-B145-2A92512D94D2}" type="parTrans" cxnId="{5FAF55B2-E913-49D3-AAA2-7F69E28E6461}">
      <dgm:prSet/>
      <dgm:spPr/>
      <dgm:t>
        <a:bodyPr/>
        <a:lstStyle/>
        <a:p>
          <a:endParaRPr lang="en-US"/>
        </a:p>
      </dgm:t>
    </dgm:pt>
    <dgm:pt modelId="{2E741944-7446-4667-AFBB-9DCDFD5AF022}" type="sibTrans" cxnId="{5FAF55B2-E913-49D3-AAA2-7F69E28E6461}">
      <dgm:prSet/>
      <dgm:spPr/>
      <dgm:t>
        <a:bodyPr/>
        <a:lstStyle/>
        <a:p>
          <a:endParaRPr lang="en-US"/>
        </a:p>
      </dgm:t>
    </dgm:pt>
    <dgm:pt modelId="{8CEC604F-DEB1-45D8-BAE1-6BBE490ABBC0}" type="pres">
      <dgm:prSet presAssocID="{8DB8B30F-0A89-4C5E-BBC6-973FBB5B33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3CDDD-1364-411A-BFC2-2BDA15CE5C29}" type="pres">
      <dgm:prSet presAssocID="{F18DA082-F802-4A51-B94C-241E17209D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5C352-A725-474E-8F37-496BB1F24A2D}" type="pres">
      <dgm:prSet presAssocID="{121151C3-DFB7-4EEF-AFFC-169DD02F6B37}" presName="sibTrans" presStyleCnt="0"/>
      <dgm:spPr/>
    </dgm:pt>
    <dgm:pt modelId="{8DDDA40A-34BC-489B-8376-F693676FC5B5}" type="pres">
      <dgm:prSet presAssocID="{9AD6313A-F68B-42A9-987B-B55071A7FE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0E7D2-F71A-42DF-9898-AD02B3798C09}" type="pres">
      <dgm:prSet presAssocID="{82B7B1F1-B3AD-4584-91A4-AE8E5814B1B0}" presName="sibTrans" presStyleCnt="0"/>
      <dgm:spPr/>
    </dgm:pt>
    <dgm:pt modelId="{77CD9C3D-CD4B-48FB-99EE-CE94AE57EC4F}" type="pres">
      <dgm:prSet presAssocID="{ACA0AEFA-41E6-44F8-AC28-379884E8A8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AD0A2-3B9A-4B52-A8BF-548DB75FF2BC}" type="pres">
      <dgm:prSet presAssocID="{DBB14DDE-57EB-41F6-B2BF-8C2D70300143}" presName="sibTrans" presStyleCnt="0"/>
      <dgm:spPr/>
    </dgm:pt>
    <dgm:pt modelId="{67B36266-0CBE-431B-B1D7-7963513EA918}" type="pres">
      <dgm:prSet presAssocID="{854781DE-005C-4423-A6B0-05DF91EA2B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1551C-E20F-4CE6-9975-9EEB8363CC59}" srcId="{ACA0AEFA-41E6-44F8-AC28-379884E8A86B}" destId="{BBA40FED-43FC-4E7D-822B-B79B9D14BC19}" srcOrd="0" destOrd="0" parTransId="{FE8DF7F2-51C8-4F62-A72A-1271BE4313C5}" sibTransId="{89C17567-4161-4B01-ABBA-9954CBA2B76C}"/>
    <dgm:cxn modelId="{AFAE1B75-C3D5-460E-9889-05F5DC76141A}" type="presOf" srcId="{854781DE-005C-4423-A6B0-05DF91EA2BA5}" destId="{67B36266-0CBE-431B-B1D7-7963513EA918}" srcOrd="0" destOrd="0" presId="urn:microsoft.com/office/officeart/2005/8/layout/hList6"/>
    <dgm:cxn modelId="{4D8A1204-92B8-4B9B-8038-644874E8999B}" type="presOf" srcId="{BBA40FED-43FC-4E7D-822B-B79B9D14BC19}" destId="{77CD9C3D-CD4B-48FB-99EE-CE94AE57EC4F}" srcOrd="0" destOrd="1" presId="urn:microsoft.com/office/officeart/2005/8/layout/hList6"/>
    <dgm:cxn modelId="{30742DB9-4ED2-47EE-81A4-24E7CAAE7DD7}" srcId="{8DB8B30F-0A89-4C5E-BBC6-973FBB5B3349}" destId="{F18DA082-F802-4A51-B94C-241E17209D1E}" srcOrd="0" destOrd="0" parTransId="{CB6A1640-ECCF-457D-8139-2CAF6ED809B8}" sibTransId="{121151C3-DFB7-4EEF-AFFC-169DD02F6B37}"/>
    <dgm:cxn modelId="{F6CF4914-F73A-405C-A144-BEF129AF9745}" type="presOf" srcId="{F18DA082-F802-4A51-B94C-241E17209D1E}" destId="{C503CDDD-1364-411A-BFC2-2BDA15CE5C29}" srcOrd="0" destOrd="0" presId="urn:microsoft.com/office/officeart/2005/8/layout/hList6"/>
    <dgm:cxn modelId="{178775DD-F54A-46BA-97A1-C285DBA2E05B}" srcId="{9AD6313A-F68B-42A9-987B-B55071A7FE25}" destId="{74C0E07B-173A-4136-88A0-97E213995560}" srcOrd="0" destOrd="0" parTransId="{E27A08BE-9686-4A65-899B-149FA8F8A56B}" sibTransId="{5B27458E-6D02-4739-88FF-D2CB9BE624EC}"/>
    <dgm:cxn modelId="{B10B6F31-0257-405A-B22D-9A036959B10C}" srcId="{ACA0AEFA-41E6-44F8-AC28-379884E8A86B}" destId="{C4C3D9E5-067E-4886-914C-377FC0B52074}" srcOrd="2" destOrd="0" parTransId="{F3DE7937-2657-4439-A2CF-D6D876BC2029}" sibTransId="{AF00B646-A6CF-4A0C-B94C-B12AF81CD3A9}"/>
    <dgm:cxn modelId="{015D2408-B7B0-49C0-88E8-12209B1ED4B6}" type="presOf" srcId="{5079E339-5A55-4EDD-928C-D2983F1A815E}" destId="{C503CDDD-1364-411A-BFC2-2BDA15CE5C29}" srcOrd="0" destOrd="3" presId="urn:microsoft.com/office/officeart/2005/8/layout/hList6"/>
    <dgm:cxn modelId="{99ED0A01-BA32-471F-AA72-EEE0B1600F0E}" type="presOf" srcId="{ACA0AEFA-41E6-44F8-AC28-379884E8A86B}" destId="{77CD9C3D-CD4B-48FB-99EE-CE94AE57EC4F}" srcOrd="0" destOrd="0" presId="urn:microsoft.com/office/officeart/2005/8/layout/hList6"/>
    <dgm:cxn modelId="{F9E2ACC8-4481-477E-B5FC-97A1DCC41F2A}" srcId="{F18DA082-F802-4A51-B94C-241E17209D1E}" destId="{79D0E8FA-A303-4882-BA39-FA583229ECE5}" srcOrd="0" destOrd="0" parTransId="{89E2D3CA-736E-4767-AF9F-99CD4E01766B}" sibTransId="{448712F2-5F3A-4633-B6E9-7A211D4E4ED7}"/>
    <dgm:cxn modelId="{AB436990-58DE-4705-8A7A-D266F0490414}" type="presOf" srcId="{3FF424BD-3A0B-42EF-95C4-FDCD59EF0940}" destId="{77CD9C3D-CD4B-48FB-99EE-CE94AE57EC4F}" srcOrd="0" destOrd="2" presId="urn:microsoft.com/office/officeart/2005/8/layout/hList6"/>
    <dgm:cxn modelId="{4908DD8D-B155-412C-A6EC-98B0CC28B37A}" type="presOf" srcId="{C4C3D9E5-067E-4886-914C-377FC0B52074}" destId="{77CD9C3D-CD4B-48FB-99EE-CE94AE57EC4F}" srcOrd="0" destOrd="3" presId="urn:microsoft.com/office/officeart/2005/8/layout/hList6"/>
    <dgm:cxn modelId="{1671AE48-4176-48F5-BBC9-590454DFE06A}" srcId="{8DB8B30F-0A89-4C5E-BBC6-973FBB5B3349}" destId="{ACA0AEFA-41E6-44F8-AC28-379884E8A86B}" srcOrd="2" destOrd="0" parTransId="{50E07EF8-5D7C-4CC0-86D3-38DE35CAF852}" sibTransId="{DBB14DDE-57EB-41F6-B2BF-8C2D70300143}"/>
    <dgm:cxn modelId="{DC8A67C8-513B-4E50-B61C-F6C97F3240FB}" srcId="{9AD6313A-F68B-42A9-987B-B55071A7FE25}" destId="{B75C4084-BA32-42AE-8DBE-5B0331A5645F}" srcOrd="1" destOrd="0" parTransId="{B2BF648C-2F15-4F72-A649-76B6B908E01E}" sibTransId="{EAB95382-EA9E-429F-BF50-27F217568D99}"/>
    <dgm:cxn modelId="{ACCB828F-0FEA-4259-9E72-C530E4D1CE13}" srcId="{F18DA082-F802-4A51-B94C-241E17209D1E}" destId="{00E0B2A5-D195-45FC-B5DA-DA5E40A0024B}" srcOrd="1" destOrd="0" parTransId="{ACF4CB54-EB39-4BFA-8C7E-59821DF9FE3D}" sibTransId="{1F7997C0-A515-4E54-9268-1FE12A5FEC64}"/>
    <dgm:cxn modelId="{1CC59B33-2246-4A67-BEB7-0610F37D7E3F}" type="presOf" srcId="{CD189919-ECF6-4122-B61C-8BA7EF14BE56}" destId="{8DDDA40A-34BC-489B-8376-F693676FC5B5}" srcOrd="0" destOrd="3" presId="urn:microsoft.com/office/officeart/2005/8/layout/hList6"/>
    <dgm:cxn modelId="{CE612165-49ED-468F-A29F-788816A9DE29}" srcId="{9AD6313A-F68B-42A9-987B-B55071A7FE25}" destId="{CD189919-ECF6-4122-B61C-8BA7EF14BE56}" srcOrd="2" destOrd="0" parTransId="{37C29EC3-CE70-4CD2-93C1-C0B472A5089A}" sibTransId="{90038A50-3164-4602-BA04-C9404E06515C}"/>
    <dgm:cxn modelId="{A28C3DA1-2FE6-43C9-8EE1-C9D8C9D8E572}" srcId="{8DB8B30F-0A89-4C5E-BBC6-973FBB5B3349}" destId="{9AD6313A-F68B-42A9-987B-B55071A7FE25}" srcOrd="1" destOrd="0" parTransId="{A1B12885-03A3-46CA-B993-0F4C51CADFC6}" sibTransId="{82B7B1F1-B3AD-4584-91A4-AE8E5814B1B0}"/>
    <dgm:cxn modelId="{B8ABDABA-2BD8-48B3-92FA-7BC566D6CF09}" srcId="{ACA0AEFA-41E6-44F8-AC28-379884E8A86B}" destId="{3FF424BD-3A0B-42EF-95C4-FDCD59EF0940}" srcOrd="1" destOrd="0" parTransId="{FAEA2A59-D8EA-4CE9-92F6-E1D403CCFF90}" sibTransId="{ACE580D9-7779-44C1-B43D-92C0A5996101}"/>
    <dgm:cxn modelId="{B90F9E8B-3267-4589-A875-A386F1A49CEB}" srcId="{F18DA082-F802-4A51-B94C-241E17209D1E}" destId="{5079E339-5A55-4EDD-928C-D2983F1A815E}" srcOrd="2" destOrd="0" parTransId="{DEE000BB-CEF4-456C-9015-C93268421E97}" sibTransId="{14FECF65-CD9F-4C4F-95F0-0C4CDEC84D21}"/>
    <dgm:cxn modelId="{35F70138-F592-4C44-B54D-407DD81D20FE}" type="presOf" srcId="{79D0E8FA-A303-4882-BA39-FA583229ECE5}" destId="{C503CDDD-1364-411A-BFC2-2BDA15CE5C29}" srcOrd="0" destOrd="1" presId="urn:microsoft.com/office/officeart/2005/8/layout/hList6"/>
    <dgm:cxn modelId="{E5253933-28AD-41AD-B1A5-FAF629020319}" type="presOf" srcId="{00E0B2A5-D195-45FC-B5DA-DA5E40A0024B}" destId="{C503CDDD-1364-411A-BFC2-2BDA15CE5C29}" srcOrd="0" destOrd="2" presId="urn:microsoft.com/office/officeart/2005/8/layout/hList6"/>
    <dgm:cxn modelId="{D21B9731-8856-4F25-8E33-890ABA7F414F}" type="presOf" srcId="{9AD6313A-F68B-42A9-987B-B55071A7FE25}" destId="{8DDDA40A-34BC-489B-8376-F693676FC5B5}" srcOrd="0" destOrd="0" presId="urn:microsoft.com/office/officeart/2005/8/layout/hList6"/>
    <dgm:cxn modelId="{664E9631-D9F9-4F3B-9197-BB2308341EAD}" type="presOf" srcId="{8DB8B30F-0A89-4C5E-BBC6-973FBB5B3349}" destId="{8CEC604F-DEB1-45D8-BAE1-6BBE490ABBC0}" srcOrd="0" destOrd="0" presId="urn:microsoft.com/office/officeart/2005/8/layout/hList6"/>
    <dgm:cxn modelId="{4CD25869-0DCA-495A-9BA4-246E6E25F440}" type="presOf" srcId="{B75C4084-BA32-42AE-8DBE-5B0331A5645F}" destId="{8DDDA40A-34BC-489B-8376-F693676FC5B5}" srcOrd="0" destOrd="2" presId="urn:microsoft.com/office/officeart/2005/8/layout/hList6"/>
    <dgm:cxn modelId="{5FAF55B2-E913-49D3-AAA2-7F69E28E6461}" srcId="{8DB8B30F-0A89-4C5E-BBC6-973FBB5B3349}" destId="{854781DE-005C-4423-A6B0-05DF91EA2BA5}" srcOrd="3" destOrd="0" parTransId="{B7E05A9F-BB9A-44C2-B145-2A92512D94D2}" sibTransId="{2E741944-7446-4667-AFBB-9DCDFD5AF022}"/>
    <dgm:cxn modelId="{C69BCF82-A356-4A19-817C-75F97668CF53}" type="presOf" srcId="{74C0E07B-173A-4136-88A0-97E213995560}" destId="{8DDDA40A-34BC-489B-8376-F693676FC5B5}" srcOrd="0" destOrd="1" presId="urn:microsoft.com/office/officeart/2005/8/layout/hList6"/>
    <dgm:cxn modelId="{3B91622B-6444-41AF-9E39-C45DDA35F778}" type="presParOf" srcId="{8CEC604F-DEB1-45D8-BAE1-6BBE490ABBC0}" destId="{C503CDDD-1364-411A-BFC2-2BDA15CE5C29}" srcOrd="0" destOrd="0" presId="urn:microsoft.com/office/officeart/2005/8/layout/hList6"/>
    <dgm:cxn modelId="{FC7F0C97-86CD-413A-AA9D-1C4DDE0E60A2}" type="presParOf" srcId="{8CEC604F-DEB1-45D8-BAE1-6BBE490ABBC0}" destId="{8585C352-A725-474E-8F37-496BB1F24A2D}" srcOrd="1" destOrd="0" presId="urn:microsoft.com/office/officeart/2005/8/layout/hList6"/>
    <dgm:cxn modelId="{BC56D5CD-E0FF-44C9-958E-D3B089832633}" type="presParOf" srcId="{8CEC604F-DEB1-45D8-BAE1-6BBE490ABBC0}" destId="{8DDDA40A-34BC-489B-8376-F693676FC5B5}" srcOrd="2" destOrd="0" presId="urn:microsoft.com/office/officeart/2005/8/layout/hList6"/>
    <dgm:cxn modelId="{17CF82DF-6C72-4734-AD86-FCFE8432EE5B}" type="presParOf" srcId="{8CEC604F-DEB1-45D8-BAE1-6BBE490ABBC0}" destId="{E7E0E7D2-F71A-42DF-9898-AD02B3798C09}" srcOrd="3" destOrd="0" presId="urn:microsoft.com/office/officeart/2005/8/layout/hList6"/>
    <dgm:cxn modelId="{13A944D2-2F6D-4E1F-8DC2-B925E43F7338}" type="presParOf" srcId="{8CEC604F-DEB1-45D8-BAE1-6BBE490ABBC0}" destId="{77CD9C3D-CD4B-48FB-99EE-CE94AE57EC4F}" srcOrd="4" destOrd="0" presId="urn:microsoft.com/office/officeart/2005/8/layout/hList6"/>
    <dgm:cxn modelId="{EBD360D2-CC54-44F6-A176-D822A8A154C6}" type="presParOf" srcId="{8CEC604F-DEB1-45D8-BAE1-6BBE490ABBC0}" destId="{88CAD0A2-3B9A-4B52-A8BF-548DB75FF2BC}" srcOrd="5" destOrd="0" presId="urn:microsoft.com/office/officeart/2005/8/layout/hList6"/>
    <dgm:cxn modelId="{67688C4D-E51C-423C-B1BB-3FFAE637F966}" type="presParOf" srcId="{8CEC604F-DEB1-45D8-BAE1-6BBE490ABBC0}" destId="{67B36266-0CBE-431B-B1D7-7963513EA91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50583-A03E-4607-AAD9-4D65D9ED18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E82EF-9189-407F-8D27-8E14EC9F319D}">
      <dgm:prSet phldrT="[Text]" custT="1"/>
      <dgm:spPr/>
      <dgm:t>
        <a:bodyPr/>
        <a:lstStyle/>
        <a:p>
          <a:r>
            <a:rPr lang="en-US" sz="2000" dirty="0" smtClean="0"/>
            <a:t>Promulgation of Regulations</a:t>
          </a:r>
        </a:p>
        <a:p>
          <a:r>
            <a:rPr lang="en-US" sz="2000" dirty="0" smtClean="0"/>
            <a:t>(Aug &amp; Dec 2015) </a:t>
          </a:r>
          <a:endParaRPr lang="en-US" sz="2000" dirty="0"/>
        </a:p>
      </dgm:t>
    </dgm:pt>
    <dgm:pt modelId="{FF860CE8-BB8E-40D8-A47F-5B0B3FAFEDD7}" type="parTrans" cxnId="{BF906C11-CBB0-4B74-BC69-08DF3D25DFAA}">
      <dgm:prSet/>
      <dgm:spPr/>
      <dgm:t>
        <a:bodyPr/>
        <a:lstStyle/>
        <a:p>
          <a:endParaRPr lang="en-US"/>
        </a:p>
      </dgm:t>
    </dgm:pt>
    <dgm:pt modelId="{C049417F-CF89-4218-A9B0-BB399D3EFE2E}" type="sibTrans" cxnId="{BF906C11-CBB0-4B74-BC69-08DF3D25DFAA}">
      <dgm:prSet/>
      <dgm:spPr/>
      <dgm:t>
        <a:bodyPr/>
        <a:lstStyle/>
        <a:p>
          <a:endParaRPr lang="en-US"/>
        </a:p>
      </dgm:t>
    </dgm:pt>
    <dgm:pt modelId="{259AD778-7F44-4E54-A644-D42C197046AB}">
      <dgm:prSet phldrT="[Text]" custT="1"/>
      <dgm:spPr/>
      <dgm:t>
        <a:bodyPr/>
        <a:lstStyle/>
        <a:p>
          <a:r>
            <a:rPr lang="en-US" sz="2000" dirty="0" smtClean="0"/>
            <a:t>Sensitisation &amp; Awareness Raising </a:t>
          </a:r>
          <a:endParaRPr lang="en-US" sz="2000" dirty="0"/>
        </a:p>
      </dgm:t>
    </dgm:pt>
    <dgm:pt modelId="{F35758AE-08C0-48CF-A625-0C81F94ADE6E}" type="parTrans" cxnId="{815E182B-AF94-43A0-8110-8ACAEF26632F}">
      <dgm:prSet/>
      <dgm:spPr/>
      <dgm:t>
        <a:bodyPr/>
        <a:lstStyle/>
        <a:p>
          <a:endParaRPr lang="en-US"/>
        </a:p>
      </dgm:t>
    </dgm:pt>
    <dgm:pt modelId="{D6DB26FD-F94D-4DF8-828A-87D91F59D1B1}" type="sibTrans" cxnId="{815E182B-AF94-43A0-8110-8ACAEF26632F}">
      <dgm:prSet/>
      <dgm:spPr/>
      <dgm:t>
        <a:bodyPr/>
        <a:lstStyle/>
        <a:p>
          <a:endParaRPr lang="en-US"/>
        </a:p>
      </dgm:t>
    </dgm:pt>
    <dgm:pt modelId="{DA7E15ED-18AE-4686-9CDD-74CE36618378}">
      <dgm:prSet phldrT="[Text]" custT="1"/>
      <dgm:spPr/>
      <dgm:t>
        <a:bodyPr/>
        <a:lstStyle/>
        <a:p>
          <a:r>
            <a:rPr lang="en-US" sz="2000" dirty="0" smtClean="0"/>
            <a:t>Enforcement for successful implementation of the Regulations </a:t>
          </a:r>
          <a:endParaRPr lang="en-US" sz="2000" dirty="0"/>
        </a:p>
      </dgm:t>
    </dgm:pt>
    <dgm:pt modelId="{84ADF743-3848-416C-BF85-9B63026DAA53}" type="parTrans" cxnId="{A2FF17E6-E103-4854-AE2D-AE4E94919FF0}">
      <dgm:prSet/>
      <dgm:spPr/>
      <dgm:t>
        <a:bodyPr/>
        <a:lstStyle/>
        <a:p>
          <a:endParaRPr lang="en-US"/>
        </a:p>
      </dgm:t>
    </dgm:pt>
    <dgm:pt modelId="{7A4171D1-CA28-4B1A-87C7-D6AD098513BC}" type="sibTrans" cxnId="{A2FF17E6-E103-4854-AE2D-AE4E94919FF0}">
      <dgm:prSet/>
      <dgm:spPr/>
      <dgm:t>
        <a:bodyPr/>
        <a:lstStyle/>
        <a:p>
          <a:endParaRPr lang="en-US"/>
        </a:p>
      </dgm:t>
    </dgm:pt>
    <dgm:pt modelId="{6EE634F7-9F54-41C4-803E-FE8B040AC29B}" type="pres">
      <dgm:prSet presAssocID="{54B50583-A03E-4607-AAD9-4D65D9ED18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58423-8CCB-4011-9579-340C9AF7D330}" type="pres">
      <dgm:prSet presAssocID="{54B50583-A03E-4607-AAD9-4D65D9ED1810}" presName="arrow" presStyleLbl="bgShp" presStyleIdx="0" presStyleCnt="1"/>
      <dgm:spPr/>
    </dgm:pt>
    <dgm:pt modelId="{BD184667-4D9B-4516-A878-ADDF60A33BFE}" type="pres">
      <dgm:prSet presAssocID="{54B50583-A03E-4607-AAD9-4D65D9ED1810}" presName="arrowDiagram3" presStyleCnt="0"/>
      <dgm:spPr/>
    </dgm:pt>
    <dgm:pt modelId="{4F1D89D2-28ED-493F-BF38-86B0C7D79A25}" type="pres">
      <dgm:prSet presAssocID="{704E82EF-9189-407F-8D27-8E14EC9F319D}" presName="bullet3a" presStyleLbl="node1" presStyleIdx="0" presStyleCnt="3"/>
      <dgm:spPr/>
    </dgm:pt>
    <dgm:pt modelId="{B2B40740-6E98-4643-A83F-B407E081EE6B}" type="pres">
      <dgm:prSet presAssocID="{704E82EF-9189-407F-8D27-8E14EC9F319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02449-3299-44DB-B047-1683170C962A}" type="pres">
      <dgm:prSet presAssocID="{259AD778-7F44-4E54-A644-D42C197046AB}" presName="bullet3b" presStyleLbl="node1" presStyleIdx="1" presStyleCnt="3"/>
      <dgm:spPr/>
    </dgm:pt>
    <dgm:pt modelId="{D169273B-B438-4212-A3F8-4EF1D7CFFA97}" type="pres">
      <dgm:prSet presAssocID="{259AD778-7F44-4E54-A644-D42C197046A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288CA-5D69-4A7E-9EEC-82E2AD49D765}" type="pres">
      <dgm:prSet presAssocID="{DA7E15ED-18AE-4686-9CDD-74CE36618378}" presName="bullet3c" presStyleLbl="node1" presStyleIdx="2" presStyleCnt="3"/>
      <dgm:spPr/>
    </dgm:pt>
    <dgm:pt modelId="{E16F1D0D-D852-4D32-8429-98DBAA32DA6F}" type="pres">
      <dgm:prSet presAssocID="{DA7E15ED-18AE-4686-9CDD-74CE36618378}" presName="textBox3c" presStyleLbl="revTx" presStyleIdx="2" presStyleCnt="3" custScaleX="110826" custLinFactNeighborX="4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9FDE7-C5A8-4657-AB35-A970207B74C9}" type="presOf" srcId="{704E82EF-9189-407F-8D27-8E14EC9F319D}" destId="{B2B40740-6E98-4643-A83F-B407E081EE6B}" srcOrd="0" destOrd="0" presId="urn:microsoft.com/office/officeart/2005/8/layout/arrow2"/>
    <dgm:cxn modelId="{815E182B-AF94-43A0-8110-8ACAEF26632F}" srcId="{54B50583-A03E-4607-AAD9-4D65D9ED1810}" destId="{259AD778-7F44-4E54-A644-D42C197046AB}" srcOrd="1" destOrd="0" parTransId="{F35758AE-08C0-48CF-A625-0C81F94ADE6E}" sibTransId="{D6DB26FD-F94D-4DF8-828A-87D91F59D1B1}"/>
    <dgm:cxn modelId="{B0538B02-D12A-47F1-98F8-FC56E7ADEF8D}" type="presOf" srcId="{DA7E15ED-18AE-4686-9CDD-74CE36618378}" destId="{E16F1D0D-D852-4D32-8429-98DBAA32DA6F}" srcOrd="0" destOrd="0" presId="urn:microsoft.com/office/officeart/2005/8/layout/arrow2"/>
    <dgm:cxn modelId="{BF906C11-CBB0-4B74-BC69-08DF3D25DFAA}" srcId="{54B50583-A03E-4607-AAD9-4D65D9ED1810}" destId="{704E82EF-9189-407F-8D27-8E14EC9F319D}" srcOrd="0" destOrd="0" parTransId="{FF860CE8-BB8E-40D8-A47F-5B0B3FAFEDD7}" sibTransId="{C049417F-CF89-4218-A9B0-BB399D3EFE2E}"/>
    <dgm:cxn modelId="{803D810D-1BBF-44E1-A392-04EEA2151BBE}" type="presOf" srcId="{54B50583-A03E-4607-AAD9-4D65D9ED1810}" destId="{6EE634F7-9F54-41C4-803E-FE8B040AC29B}" srcOrd="0" destOrd="0" presId="urn:microsoft.com/office/officeart/2005/8/layout/arrow2"/>
    <dgm:cxn modelId="{1972CAEF-343F-4C7F-908F-AFFDB00F0FBA}" type="presOf" srcId="{259AD778-7F44-4E54-A644-D42C197046AB}" destId="{D169273B-B438-4212-A3F8-4EF1D7CFFA97}" srcOrd="0" destOrd="0" presId="urn:microsoft.com/office/officeart/2005/8/layout/arrow2"/>
    <dgm:cxn modelId="{A2FF17E6-E103-4854-AE2D-AE4E94919FF0}" srcId="{54B50583-A03E-4607-AAD9-4D65D9ED1810}" destId="{DA7E15ED-18AE-4686-9CDD-74CE36618378}" srcOrd="2" destOrd="0" parTransId="{84ADF743-3848-416C-BF85-9B63026DAA53}" sibTransId="{7A4171D1-CA28-4B1A-87C7-D6AD098513BC}"/>
    <dgm:cxn modelId="{8A7F45EB-FA6C-4407-90AB-E421EB11402C}" type="presParOf" srcId="{6EE634F7-9F54-41C4-803E-FE8B040AC29B}" destId="{6A658423-8CCB-4011-9579-340C9AF7D330}" srcOrd="0" destOrd="0" presId="urn:microsoft.com/office/officeart/2005/8/layout/arrow2"/>
    <dgm:cxn modelId="{9AF2876D-2D18-4208-B4E2-241E01E7C776}" type="presParOf" srcId="{6EE634F7-9F54-41C4-803E-FE8B040AC29B}" destId="{BD184667-4D9B-4516-A878-ADDF60A33BFE}" srcOrd="1" destOrd="0" presId="urn:microsoft.com/office/officeart/2005/8/layout/arrow2"/>
    <dgm:cxn modelId="{F16E83E1-AC30-4FA4-8310-36FD229E7EFB}" type="presParOf" srcId="{BD184667-4D9B-4516-A878-ADDF60A33BFE}" destId="{4F1D89D2-28ED-493F-BF38-86B0C7D79A25}" srcOrd="0" destOrd="0" presId="urn:microsoft.com/office/officeart/2005/8/layout/arrow2"/>
    <dgm:cxn modelId="{6AC26735-0BBB-42CE-90DF-27B1C0F74C03}" type="presParOf" srcId="{BD184667-4D9B-4516-A878-ADDF60A33BFE}" destId="{B2B40740-6E98-4643-A83F-B407E081EE6B}" srcOrd="1" destOrd="0" presId="urn:microsoft.com/office/officeart/2005/8/layout/arrow2"/>
    <dgm:cxn modelId="{06645FFB-467C-48EC-9B48-2EAFAB6809D8}" type="presParOf" srcId="{BD184667-4D9B-4516-A878-ADDF60A33BFE}" destId="{85502449-3299-44DB-B047-1683170C962A}" srcOrd="2" destOrd="0" presId="urn:microsoft.com/office/officeart/2005/8/layout/arrow2"/>
    <dgm:cxn modelId="{F434ED6F-A661-4C9F-82C5-195A80D59D07}" type="presParOf" srcId="{BD184667-4D9B-4516-A878-ADDF60A33BFE}" destId="{D169273B-B438-4212-A3F8-4EF1D7CFFA97}" srcOrd="3" destOrd="0" presId="urn:microsoft.com/office/officeart/2005/8/layout/arrow2"/>
    <dgm:cxn modelId="{8FCF8785-E143-4AC5-B078-3E1C45A82FB1}" type="presParOf" srcId="{BD184667-4D9B-4516-A878-ADDF60A33BFE}" destId="{8BA288CA-5D69-4A7E-9EEC-82E2AD49D765}" srcOrd="4" destOrd="0" presId="urn:microsoft.com/office/officeart/2005/8/layout/arrow2"/>
    <dgm:cxn modelId="{2D7E9C93-B0D8-4DE9-9348-2712CB543CAB}" type="presParOf" srcId="{BD184667-4D9B-4516-A878-ADDF60A33BFE}" destId="{E16F1D0D-D852-4D32-8429-98DBAA32DA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F12E3-C47F-4BBB-9757-7F84D5827845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D146F7-92B7-42B8-BC38-47975E9FA302}">
      <dgm:prSet phldrT="[Text]"/>
      <dgm:spPr/>
      <dgm:t>
        <a:bodyPr/>
        <a:lstStyle/>
        <a:p>
          <a:r>
            <a:rPr lang="en-US" dirty="0" smtClean="0"/>
            <a:t>Ministry of Environment, SD &amp; </a:t>
          </a:r>
          <a:r>
            <a:rPr lang="en-US" dirty="0" err="1" smtClean="0"/>
            <a:t>DBM</a:t>
          </a:r>
          <a:endParaRPr lang="en-US" dirty="0"/>
        </a:p>
      </dgm:t>
    </dgm:pt>
    <dgm:pt modelId="{EA43A816-C301-4B72-BEE2-9EB0026A23D2}" type="parTrans" cxnId="{70DDAD29-F001-451B-964F-755D11A0A3E1}">
      <dgm:prSet/>
      <dgm:spPr/>
      <dgm:t>
        <a:bodyPr/>
        <a:lstStyle/>
        <a:p>
          <a:endParaRPr lang="en-US"/>
        </a:p>
      </dgm:t>
    </dgm:pt>
    <dgm:pt modelId="{979EEA14-1E48-4B81-8589-B4B5EF3887FA}" type="sibTrans" cxnId="{70DDAD29-F001-451B-964F-755D11A0A3E1}">
      <dgm:prSet/>
      <dgm:spPr/>
      <dgm:t>
        <a:bodyPr/>
        <a:lstStyle/>
        <a:p>
          <a:endParaRPr lang="en-US"/>
        </a:p>
      </dgm:t>
    </dgm:pt>
    <dgm:pt modelId="{8AF784F4-3E39-4974-9412-5FC32B07DD4E}">
      <dgm:prSet phldrT="[Text]"/>
      <dgm:spPr/>
      <dgm:t>
        <a:bodyPr/>
        <a:lstStyle/>
        <a:p>
          <a:r>
            <a:rPr lang="en-US" dirty="0" smtClean="0"/>
            <a:t>Enforcing Agencies </a:t>
          </a:r>
          <a:endParaRPr lang="en-US" dirty="0"/>
        </a:p>
      </dgm:t>
    </dgm:pt>
    <dgm:pt modelId="{8AA63F46-1ECD-44D7-A061-D72525E9916F}" type="parTrans" cxnId="{C74474C2-BB56-4A88-ABA0-D850D70F5459}">
      <dgm:prSet/>
      <dgm:spPr/>
      <dgm:t>
        <a:bodyPr/>
        <a:lstStyle/>
        <a:p>
          <a:endParaRPr lang="en-US"/>
        </a:p>
      </dgm:t>
    </dgm:pt>
    <dgm:pt modelId="{DF8F1628-6851-42C1-B146-E6B5C0411BDF}" type="sibTrans" cxnId="{C74474C2-BB56-4A88-ABA0-D850D70F5459}">
      <dgm:prSet/>
      <dgm:spPr/>
      <dgm:t>
        <a:bodyPr/>
        <a:lstStyle/>
        <a:p>
          <a:endParaRPr lang="en-US"/>
        </a:p>
      </dgm:t>
    </dgm:pt>
    <dgm:pt modelId="{4CE0C311-4B5F-4706-9E56-3D0FF0641461}">
      <dgm:prSet phldrT="[Text]"/>
      <dgm:spPr/>
      <dgm:t>
        <a:bodyPr/>
        <a:lstStyle/>
        <a:p>
          <a:r>
            <a:rPr lang="en-US" dirty="0" smtClean="0"/>
            <a:t>Local Authorities </a:t>
          </a:r>
          <a:endParaRPr lang="en-US" dirty="0"/>
        </a:p>
      </dgm:t>
    </dgm:pt>
    <dgm:pt modelId="{7A8FF3E3-1310-407B-A810-F5C18A91A54A}" type="sibTrans" cxnId="{A42114D2-BADA-41AE-9B48-5070F477BEBB}">
      <dgm:prSet/>
      <dgm:spPr/>
      <dgm:t>
        <a:bodyPr/>
        <a:lstStyle/>
        <a:p>
          <a:endParaRPr lang="en-US"/>
        </a:p>
      </dgm:t>
    </dgm:pt>
    <dgm:pt modelId="{6082CB68-8BBE-4D41-9C1F-B787EFD69893}" type="parTrans" cxnId="{A42114D2-BADA-41AE-9B48-5070F477BEBB}">
      <dgm:prSet/>
      <dgm:spPr/>
      <dgm:t>
        <a:bodyPr/>
        <a:lstStyle/>
        <a:p>
          <a:endParaRPr lang="en-US"/>
        </a:p>
      </dgm:t>
    </dgm:pt>
    <dgm:pt modelId="{4DAB8974-B9C3-4E7A-B3AB-17D59ED54AD9}" type="pres">
      <dgm:prSet presAssocID="{20AF12E3-C47F-4BBB-9757-7F84D58278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B694D7-6FB4-46BA-8655-AC2EB0DE5B7E}" type="pres">
      <dgm:prSet presAssocID="{C4D146F7-92B7-42B8-BC38-47975E9FA302}" presName="composite" presStyleCnt="0"/>
      <dgm:spPr/>
    </dgm:pt>
    <dgm:pt modelId="{D5AE89D4-E597-46CD-878F-275D9D53F3AC}" type="pres">
      <dgm:prSet presAssocID="{C4D146F7-92B7-42B8-BC38-47975E9FA302}" presName="LShape" presStyleLbl="alignNode1" presStyleIdx="0" presStyleCnt="5"/>
      <dgm:spPr/>
    </dgm:pt>
    <dgm:pt modelId="{95F98B67-281F-433D-9A87-0A7DC8B2A79E}" type="pres">
      <dgm:prSet presAssocID="{C4D146F7-92B7-42B8-BC38-47975E9FA30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3F47C-EEA0-41DD-8DDC-52D9B8F2292A}" type="pres">
      <dgm:prSet presAssocID="{C4D146F7-92B7-42B8-BC38-47975E9FA302}" presName="Triangle" presStyleLbl="alignNode1" presStyleIdx="1" presStyleCnt="5"/>
      <dgm:spPr/>
    </dgm:pt>
    <dgm:pt modelId="{DA765225-A081-40A4-9798-95CAFB718A47}" type="pres">
      <dgm:prSet presAssocID="{979EEA14-1E48-4B81-8589-B4B5EF3887FA}" presName="sibTrans" presStyleCnt="0"/>
      <dgm:spPr/>
    </dgm:pt>
    <dgm:pt modelId="{52179BC8-0E1D-4BBA-9FEA-F781192F1FFF}" type="pres">
      <dgm:prSet presAssocID="{979EEA14-1E48-4B81-8589-B4B5EF3887FA}" presName="space" presStyleCnt="0"/>
      <dgm:spPr/>
    </dgm:pt>
    <dgm:pt modelId="{E99A5C57-629F-47B8-8B03-F35B2675DFA1}" type="pres">
      <dgm:prSet presAssocID="{8AF784F4-3E39-4974-9412-5FC32B07DD4E}" presName="composite" presStyleCnt="0"/>
      <dgm:spPr/>
    </dgm:pt>
    <dgm:pt modelId="{4EE516A1-18D0-418E-BAB7-3C345104A26B}" type="pres">
      <dgm:prSet presAssocID="{8AF784F4-3E39-4974-9412-5FC32B07DD4E}" presName="LShape" presStyleLbl="alignNode1" presStyleIdx="2" presStyleCnt="5"/>
      <dgm:spPr/>
    </dgm:pt>
    <dgm:pt modelId="{602612CF-ECE5-4EE1-ABBF-B001A490C97C}" type="pres">
      <dgm:prSet presAssocID="{8AF784F4-3E39-4974-9412-5FC32B07DD4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023EC-4616-4497-B58F-D698DC8BFF0A}" type="pres">
      <dgm:prSet presAssocID="{8AF784F4-3E39-4974-9412-5FC32B07DD4E}" presName="Triangle" presStyleLbl="alignNode1" presStyleIdx="3" presStyleCnt="5"/>
      <dgm:spPr/>
    </dgm:pt>
    <dgm:pt modelId="{BBD64DEE-39E0-4712-B5B5-423B8034EF21}" type="pres">
      <dgm:prSet presAssocID="{DF8F1628-6851-42C1-B146-E6B5C0411BDF}" presName="sibTrans" presStyleCnt="0"/>
      <dgm:spPr/>
    </dgm:pt>
    <dgm:pt modelId="{886249C0-C3C6-4C48-A47E-7B34C2E70514}" type="pres">
      <dgm:prSet presAssocID="{DF8F1628-6851-42C1-B146-E6B5C0411BDF}" presName="space" presStyleCnt="0"/>
      <dgm:spPr/>
    </dgm:pt>
    <dgm:pt modelId="{3E30971C-80A9-4FCD-98C5-7F5DE6218879}" type="pres">
      <dgm:prSet presAssocID="{4CE0C311-4B5F-4706-9E56-3D0FF0641461}" presName="composite" presStyleCnt="0"/>
      <dgm:spPr/>
    </dgm:pt>
    <dgm:pt modelId="{2B74C046-A83C-4C55-8EF1-65CC2FC2CECE}" type="pres">
      <dgm:prSet presAssocID="{4CE0C311-4B5F-4706-9E56-3D0FF0641461}" presName="LShape" presStyleLbl="alignNode1" presStyleIdx="4" presStyleCnt="5"/>
      <dgm:spPr/>
    </dgm:pt>
    <dgm:pt modelId="{F8B3575B-1F1D-4F38-9AB1-7E4237AE5DA2}" type="pres">
      <dgm:prSet presAssocID="{4CE0C311-4B5F-4706-9E56-3D0FF064146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114D2-BADA-41AE-9B48-5070F477BEBB}" srcId="{20AF12E3-C47F-4BBB-9757-7F84D5827845}" destId="{4CE0C311-4B5F-4706-9E56-3D0FF0641461}" srcOrd="2" destOrd="0" parTransId="{6082CB68-8BBE-4D41-9C1F-B787EFD69893}" sibTransId="{7A8FF3E3-1310-407B-A810-F5C18A91A54A}"/>
    <dgm:cxn modelId="{A4A1C6E3-E902-4F1B-8FCB-542E65A92D95}" type="presOf" srcId="{C4D146F7-92B7-42B8-BC38-47975E9FA302}" destId="{95F98B67-281F-433D-9A87-0A7DC8B2A79E}" srcOrd="0" destOrd="0" presId="urn:microsoft.com/office/officeart/2009/3/layout/StepUpProcess"/>
    <dgm:cxn modelId="{B4CE5561-DC46-4CF3-9B2C-FD9BD9730BC8}" type="presOf" srcId="{4CE0C311-4B5F-4706-9E56-3D0FF0641461}" destId="{F8B3575B-1F1D-4F38-9AB1-7E4237AE5DA2}" srcOrd="0" destOrd="0" presId="urn:microsoft.com/office/officeart/2009/3/layout/StepUpProcess"/>
    <dgm:cxn modelId="{70DDAD29-F001-451B-964F-755D11A0A3E1}" srcId="{20AF12E3-C47F-4BBB-9757-7F84D5827845}" destId="{C4D146F7-92B7-42B8-BC38-47975E9FA302}" srcOrd="0" destOrd="0" parTransId="{EA43A816-C301-4B72-BEE2-9EB0026A23D2}" sibTransId="{979EEA14-1E48-4B81-8589-B4B5EF3887FA}"/>
    <dgm:cxn modelId="{100CEB79-BB56-4A8A-9C50-555B999E45A1}" type="presOf" srcId="{8AF784F4-3E39-4974-9412-5FC32B07DD4E}" destId="{602612CF-ECE5-4EE1-ABBF-B001A490C97C}" srcOrd="0" destOrd="0" presId="urn:microsoft.com/office/officeart/2009/3/layout/StepUpProcess"/>
    <dgm:cxn modelId="{C74474C2-BB56-4A88-ABA0-D850D70F5459}" srcId="{20AF12E3-C47F-4BBB-9757-7F84D5827845}" destId="{8AF784F4-3E39-4974-9412-5FC32B07DD4E}" srcOrd="1" destOrd="0" parTransId="{8AA63F46-1ECD-44D7-A061-D72525E9916F}" sibTransId="{DF8F1628-6851-42C1-B146-E6B5C0411BDF}"/>
    <dgm:cxn modelId="{75D3CFB6-A541-4F9D-9569-DFAFD6D0ED27}" type="presOf" srcId="{20AF12E3-C47F-4BBB-9757-7F84D5827845}" destId="{4DAB8974-B9C3-4E7A-B3AB-17D59ED54AD9}" srcOrd="0" destOrd="0" presId="urn:microsoft.com/office/officeart/2009/3/layout/StepUpProcess"/>
    <dgm:cxn modelId="{310EF56C-5319-41B7-94A7-B856521E2812}" type="presParOf" srcId="{4DAB8974-B9C3-4E7A-B3AB-17D59ED54AD9}" destId="{F1B694D7-6FB4-46BA-8655-AC2EB0DE5B7E}" srcOrd="0" destOrd="0" presId="urn:microsoft.com/office/officeart/2009/3/layout/StepUpProcess"/>
    <dgm:cxn modelId="{5C8A1EF9-0D33-4D6D-93FC-A685C43EF0A8}" type="presParOf" srcId="{F1B694D7-6FB4-46BA-8655-AC2EB0DE5B7E}" destId="{D5AE89D4-E597-46CD-878F-275D9D53F3AC}" srcOrd="0" destOrd="0" presId="urn:microsoft.com/office/officeart/2009/3/layout/StepUpProcess"/>
    <dgm:cxn modelId="{131DE883-F616-4CC5-85E8-231D558C47F0}" type="presParOf" srcId="{F1B694D7-6FB4-46BA-8655-AC2EB0DE5B7E}" destId="{95F98B67-281F-433D-9A87-0A7DC8B2A79E}" srcOrd="1" destOrd="0" presId="urn:microsoft.com/office/officeart/2009/3/layout/StepUpProcess"/>
    <dgm:cxn modelId="{D33C91D2-1C47-4E19-B9EC-97B5D4A1F236}" type="presParOf" srcId="{F1B694D7-6FB4-46BA-8655-AC2EB0DE5B7E}" destId="{92C3F47C-EEA0-41DD-8DDC-52D9B8F2292A}" srcOrd="2" destOrd="0" presId="urn:microsoft.com/office/officeart/2009/3/layout/StepUpProcess"/>
    <dgm:cxn modelId="{37DFA6E1-9D09-4327-A14F-EE924B775367}" type="presParOf" srcId="{4DAB8974-B9C3-4E7A-B3AB-17D59ED54AD9}" destId="{DA765225-A081-40A4-9798-95CAFB718A47}" srcOrd="1" destOrd="0" presId="urn:microsoft.com/office/officeart/2009/3/layout/StepUpProcess"/>
    <dgm:cxn modelId="{F2A64FEE-AB7E-4C2C-9565-1C1C77207324}" type="presParOf" srcId="{DA765225-A081-40A4-9798-95CAFB718A47}" destId="{52179BC8-0E1D-4BBA-9FEA-F781192F1FFF}" srcOrd="0" destOrd="0" presId="urn:microsoft.com/office/officeart/2009/3/layout/StepUpProcess"/>
    <dgm:cxn modelId="{FC016ED9-E53F-4EFA-A070-6933412DE719}" type="presParOf" srcId="{4DAB8974-B9C3-4E7A-B3AB-17D59ED54AD9}" destId="{E99A5C57-629F-47B8-8B03-F35B2675DFA1}" srcOrd="2" destOrd="0" presId="urn:microsoft.com/office/officeart/2009/3/layout/StepUpProcess"/>
    <dgm:cxn modelId="{C57C000A-8E50-47BA-83D1-603475C67888}" type="presParOf" srcId="{E99A5C57-629F-47B8-8B03-F35B2675DFA1}" destId="{4EE516A1-18D0-418E-BAB7-3C345104A26B}" srcOrd="0" destOrd="0" presId="urn:microsoft.com/office/officeart/2009/3/layout/StepUpProcess"/>
    <dgm:cxn modelId="{57AB227A-75C0-4DED-B23B-EEB2571EBBD6}" type="presParOf" srcId="{E99A5C57-629F-47B8-8B03-F35B2675DFA1}" destId="{602612CF-ECE5-4EE1-ABBF-B001A490C97C}" srcOrd="1" destOrd="0" presId="urn:microsoft.com/office/officeart/2009/3/layout/StepUpProcess"/>
    <dgm:cxn modelId="{E3D69709-AC7C-438C-BD5E-BA028880BC18}" type="presParOf" srcId="{E99A5C57-629F-47B8-8B03-F35B2675DFA1}" destId="{C96023EC-4616-4497-B58F-D698DC8BFF0A}" srcOrd="2" destOrd="0" presId="urn:microsoft.com/office/officeart/2009/3/layout/StepUpProcess"/>
    <dgm:cxn modelId="{7641C8A9-DB71-40D1-8AC8-01A3540C9563}" type="presParOf" srcId="{4DAB8974-B9C3-4E7A-B3AB-17D59ED54AD9}" destId="{BBD64DEE-39E0-4712-B5B5-423B8034EF21}" srcOrd="3" destOrd="0" presId="urn:microsoft.com/office/officeart/2009/3/layout/StepUpProcess"/>
    <dgm:cxn modelId="{3BB09A49-C154-431C-9ACB-8C69609A96E8}" type="presParOf" srcId="{BBD64DEE-39E0-4712-B5B5-423B8034EF21}" destId="{886249C0-C3C6-4C48-A47E-7B34C2E70514}" srcOrd="0" destOrd="0" presId="urn:microsoft.com/office/officeart/2009/3/layout/StepUpProcess"/>
    <dgm:cxn modelId="{D81271B0-2215-4856-80D9-B352F6CBFBD9}" type="presParOf" srcId="{4DAB8974-B9C3-4E7A-B3AB-17D59ED54AD9}" destId="{3E30971C-80A9-4FCD-98C5-7F5DE6218879}" srcOrd="4" destOrd="0" presId="urn:microsoft.com/office/officeart/2009/3/layout/StepUpProcess"/>
    <dgm:cxn modelId="{01D54204-997C-4885-80AA-330F761DDB7C}" type="presParOf" srcId="{3E30971C-80A9-4FCD-98C5-7F5DE6218879}" destId="{2B74C046-A83C-4C55-8EF1-65CC2FC2CECE}" srcOrd="0" destOrd="0" presId="urn:microsoft.com/office/officeart/2009/3/layout/StepUpProcess"/>
    <dgm:cxn modelId="{F4C2BACB-1BC4-4D8E-92FE-902538AC3719}" type="presParOf" srcId="{3E30971C-80A9-4FCD-98C5-7F5DE6218879}" destId="{F8B3575B-1F1D-4F38-9AB1-7E4237AE5DA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52C0E9-22D1-44E2-AD08-50E1AF01624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EBE5E-9E5C-436A-B27E-35FAE814A3ED}">
      <dgm:prSet phldrT="[Text]"/>
      <dgm:spPr/>
      <dgm:t>
        <a:bodyPr/>
        <a:lstStyle/>
        <a:p>
          <a:r>
            <a:rPr lang="en-US" b="1" dirty="0" smtClean="0"/>
            <a:t>Manufacturers</a:t>
          </a:r>
          <a:r>
            <a:rPr lang="en-US" dirty="0" smtClean="0"/>
            <a:t> </a:t>
          </a:r>
          <a:r>
            <a:rPr lang="en-US" b="1" dirty="0" smtClean="0"/>
            <a:t>Level</a:t>
          </a:r>
          <a:endParaRPr lang="en-US" b="1" dirty="0"/>
        </a:p>
      </dgm:t>
    </dgm:pt>
    <dgm:pt modelId="{DAB1E84B-6009-4427-A366-E443B6C847E3}" type="parTrans" cxnId="{ACB7A234-37B0-4691-AA2C-F7D4FC1DA6A7}">
      <dgm:prSet/>
      <dgm:spPr/>
      <dgm:t>
        <a:bodyPr/>
        <a:lstStyle/>
        <a:p>
          <a:endParaRPr lang="en-US"/>
        </a:p>
      </dgm:t>
    </dgm:pt>
    <dgm:pt modelId="{801C8F11-A735-4156-955F-B9898A9EB14F}" type="sibTrans" cxnId="{ACB7A234-37B0-4691-AA2C-F7D4FC1DA6A7}">
      <dgm:prSet/>
      <dgm:spPr/>
      <dgm:t>
        <a:bodyPr/>
        <a:lstStyle/>
        <a:p>
          <a:endParaRPr lang="en-US"/>
        </a:p>
      </dgm:t>
    </dgm:pt>
    <dgm:pt modelId="{CCDE064C-AD38-46C2-A39E-4F5CB57987A4}">
      <dgm:prSet phldrT="[Text]"/>
      <dgm:spPr/>
      <dgm:t>
        <a:bodyPr/>
        <a:lstStyle/>
        <a:p>
          <a:r>
            <a:rPr lang="en-US" b="1" dirty="0" smtClean="0"/>
            <a:t>Local Authorities, </a:t>
          </a:r>
          <a:r>
            <a:rPr lang="en-US" b="1" dirty="0" err="1" smtClean="0"/>
            <a:t>MoESD&amp;DBM</a:t>
          </a:r>
          <a:r>
            <a:rPr lang="en-US" b="1" dirty="0" smtClean="0"/>
            <a:t> &amp; Police de </a:t>
          </a:r>
          <a:r>
            <a:rPr lang="en-US" b="1" dirty="0" err="1" smtClean="0"/>
            <a:t>l’Environnement</a:t>
          </a:r>
          <a:endParaRPr lang="en-US" b="1" dirty="0" smtClean="0"/>
        </a:p>
        <a:p>
          <a:r>
            <a:rPr lang="en-US" dirty="0" smtClean="0"/>
            <a:t>Manufacturers of Exempted Plastic Bags </a:t>
          </a:r>
          <a:endParaRPr lang="en-US" dirty="0"/>
        </a:p>
      </dgm:t>
    </dgm:pt>
    <dgm:pt modelId="{1BEB879F-0A34-4569-B045-DBA392AE0BDF}" type="parTrans" cxnId="{EFB8ECCE-6C5C-4E12-BEE7-7568B9576BAE}">
      <dgm:prSet/>
      <dgm:spPr/>
      <dgm:t>
        <a:bodyPr/>
        <a:lstStyle/>
        <a:p>
          <a:endParaRPr lang="en-US"/>
        </a:p>
      </dgm:t>
    </dgm:pt>
    <dgm:pt modelId="{76D38B95-8C03-4567-9326-FE527CB8E8C3}" type="sibTrans" cxnId="{EFB8ECCE-6C5C-4E12-BEE7-7568B9576BAE}">
      <dgm:prSet/>
      <dgm:spPr/>
      <dgm:t>
        <a:bodyPr/>
        <a:lstStyle/>
        <a:p>
          <a:endParaRPr lang="en-US"/>
        </a:p>
      </dgm:t>
    </dgm:pt>
    <dgm:pt modelId="{8B6DCB7D-C3E7-4290-A36C-9C3BE5DA8B2C}">
      <dgm:prSet phldrT="[Text]"/>
      <dgm:spPr/>
      <dgm:t>
        <a:bodyPr/>
        <a:lstStyle/>
        <a:p>
          <a:r>
            <a:rPr lang="en-US" b="1" dirty="0" smtClean="0"/>
            <a:t>Distribution</a:t>
          </a:r>
          <a:r>
            <a:rPr lang="en-US" dirty="0" smtClean="0"/>
            <a:t> </a:t>
          </a:r>
          <a:r>
            <a:rPr lang="en-US" b="1" dirty="0" smtClean="0"/>
            <a:t>Level</a:t>
          </a:r>
          <a:r>
            <a:rPr lang="en-US" dirty="0" smtClean="0"/>
            <a:t> </a:t>
          </a:r>
          <a:endParaRPr lang="en-US" dirty="0"/>
        </a:p>
      </dgm:t>
    </dgm:pt>
    <dgm:pt modelId="{E9869569-8EAE-458F-8905-8C2E7C230046}" type="parTrans" cxnId="{BA34AACC-9321-44BF-ABA0-CCB249C3CB2C}">
      <dgm:prSet/>
      <dgm:spPr/>
      <dgm:t>
        <a:bodyPr/>
        <a:lstStyle/>
        <a:p>
          <a:endParaRPr lang="en-US"/>
        </a:p>
      </dgm:t>
    </dgm:pt>
    <dgm:pt modelId="{483B1542-7EB7-4C45-A0FB-301EB86B63D6}" type="sibTrans" cxnId="{BA34AACC-9321-44BF-ABA0-CCB249C3CB2C}">
      <dgm:prSet/>
      <dgm:spPr/>
      <dgm:t>
        <a:bodyPr/>
        <a:lstStyle/>
        <a:p>
          <a:endParaRPr lang="en-US"/>
        </a:p>
      </dgm:t>
    </dgm:pt>
    <dgm:pt modelId="{D58555C4-3AE6-4DFF-A7C1-501135F1A160}">
      <dgm:prSet phldrT="[Text]"/>
      <dgm:spPr/>
      <dgm:t>
        <a:bodyPr/>
        <a:lstStyle/>
        <a:p>
          <a:r>
            <a:rPr lang="en-US" b="1" dirty="0" smtClean="0"/>
            <a:t>Local Authorities, </a:t>
          </a:r>
          <a:r>
            <a:rPr lang="en-US" b="1" dirty="0" err="1" smtClean="0"/>
            <a:t>MoESD&amp;DBM</a:t>
          </a:r>
          <a:r>
            <a:rPr lang="en-US" b="1" dirty="0" smtClean="0"/>
            <a:t> &amp; Police de </a:t>
          </a:r>
          <a:r>
            <a:rPr lang="en-US" b="1" dirty="0" err="1" smtClean="0"/>
            <a:t>l’Environnement</a:t>
          </a:r>
          <a:r>
            <a:rPr lang="en-US" b="1" dirty="0" smtClean="0"/>
            <a:t>   </a:t>
          </a:r>
        </a:p>
        <a:p>
          <a:r>
            <a:rPr lang="en-US" dirty="0" smtClean="0"/>
            <a:t>Sale, Supply &amp; Distribution at Points of Sale (Markets, Fairs, Retail &amp; wholesale outlets, hawkers) </a:t>
          </a:r>
          <a:endParaRPr lang="en-US" dirty="0"/>
        </a:p>
      </dgm:t>
    </dgm:pt>
    <dgm:pt modelId="{9EE74634-473B-45D3-9458-AB843EFF69B5}" type="parTrans" cxnId="{017BCDD9-E761-4CDF-85D4-0B03E30D2AC3}">
      <dgm:prSet/>
      <dgm:spPr/>
      <dgm:t>
        <a:bodyPr/>
        <a:lstStyle/>
        <a:p>
          <a:endParaRPr lang="en-US"/>
        </a:p>
      </dgm:t>
    </dgm:pt>
    <dgm:pt modelId="{46DED03D-4233-4218-AF08-B2B268DE1EE6}" type="sibTrans" cxnId="{017BCDD9-E761-4CDF-85D4-0B03E30D2AC3}">
      <dgm:prSet/>
      <dgm:spPr/>
      <dgm:t>
        <a:bodyPr/>
        <a:lstStyle/>
        <a:p>
          <a:endParaRPr lang="en-US"/>
        </a:p>
      </dgm:t>
    </dgm:pt>
    <dgm:pt modelId="{F0AAB584-2C23-4AD9-963D-0BD262DF9174}">
      <dgm:prSet phldrT="[Text]"/>
      <dgm:spPr/>
      <dgm:t>
        <a:bodyPr/>
        <a:lstStyle/>
        <a:p>
          <a:r>
            <a:rPr lang="en-US" b="1" dirty="0" smtClean="0"/>
            <a:t>Importers</a:t>
          </a:r>
          <a:r>
            <a:rPr lang="en-US" dirty="0" smtClean="0"/>
            <a:t> </a:t>
          </a:r>
          <a:endParaRPr lang="en-US" dirty="0"/>
        </a:p>
      </dgm:t>
    </dgm:pt>
    <dgm:pt modelId="{072AC1B1-D7BE-48E1-B232-7F2CAB756C6A}" type="parTrans" cxnId="{6BBB0CDB-BEFB-48E9-B42A-963C1827B992}">
      <dgm:prSet/>
      <dgm:spPr/>
      <dgm:t>
        <a:bodyPr/>
        <a:lstStyle/>
        <a:p>
          <a:endParaRPr lang="en-US"/>
        </a:p>
      </dgm:t>
    </dgm:pt>
    <dgm:pt modelId="{B2C928E4-4223-4361-875B-492C72B07641}" type="sibTrans" cxnId="{6BBB0CDB-BEFB-48E9-B42A-963C1827B992}">
      <dgm:prSet/>
      <dgm:spPr/>
      <dgm:t>
        <a:bodyPr/>
        <a:lstStyle/>
        <a:p>
          <a:endParaRPr lang="en-US"/>
        </a:p>
      </dgm:t>
    </dgm:pt>
    <dgm:pt modelId="{E4746BCB-DA18-4D70-8550-1EBEF14F55F0}">
      <dgm:prSet phldrT="[Text]"/>
      <dgm:spPr/>
      <dgm:t>
        <a:bodyPr/>
        <a:lstStyle/>
        <a:p>
          <a:r>
            <a:rPr lang="en-US" b="1" dirty="0" err="1" smtClean="0"/>
            <a:t>MoESD&amp;DBM</a:t>
          </a:r>
          <a:r>
            <a:rPr lang="en-US" b="1" dirty="0" smtClean="0"/>
            <a:t> / </a:t>
          </a:r>
          <a:r>
            <a:rPr lang="en-US" b="1" dirty="0" err="1" smtClean="0"/>
            <a:t>MSB</a:t>
          </a:r>
          <a:r>
            <a:rPr lang="en-US" b="1" dirty="0" smtClean="0"/>
            <a:t> / </a:t>
          </a:r>
          <a:r>
            <a:rPr lang="en-US" b="1" dirty="0" err="1" smtClean="0"/>
            <a:t>MRA</a:t>
          </a:r>
          <a:endParaRPr lang="en-US" b="1" dirty="0" smtClean="0"/>
        </a:p>
        <a:p>
          <a:r>
            <a:rPr lang="en-US" dirty="0" smtClean="0"/>
            <a:t>Control through Registration Certificate and Clearance </a:t>
          </a:r>
          <a:endParaRPr lang="en-US" dirty="0"/>
        </a:p>
      </dgm:t>
    </dgm:pt>
    <dgm:pt modelId="{F00A68ED-6ECB-4AFE-88A3-5AE4AAF55862}" type="parTrans" cxnId="{5529449F-8583-4B85-B2F2-B9F9AFCB6D99}">
      <dgm:prSet/>
      <dgm:spPr/>
      <dgm:t>
        <a:bodyPr/>
        <a:lstStyle/>
        <a:p>
          <a:endParaRPr lang="en-US"/>
        </a:p>
      </dgm:t>
    </dgm:pt>
    <dgm:pt modelId="{DD5654AB-CA35-4178-A755-24D34FD52223}" type="sibTrans" cxnId="{5529449F-8583-4B85-B2F2-B9F9AFCB6D99}">
      <dgm:prSet/>
      <dgm:spPr/>
      <dgm:t>
        <a:bodyPr/>
        <a:lstStyle/>
        <a:p>
          <a:endParaRPr lang="en-US"/>
        </a:p>
      </dgm:t>
    </dgm:pt>
    <dgm:pt modelId="{53783409-492C-496C-86AC-AA76FE40A684}" type="pres">
      <dgm:prSet presAssocID="{6452C0E9-22D1-44E2-AD08-50E1AF01624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5EAAD3-8169-474C-87A9-0C52FF5BB152}" type="pres">
      <dgm:prSet presAssocID="{D8AEBE5E-9E5C-436A-B27E-35FAE814A3E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29E08-2F22-4FD6-BBD6-861E095E206E}" type="pres">
      <dgm:prSet presAssocID="{D8AEBE5E-9E5C-436A-B27E-35FAE814A3E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52FDC-0DA2-4402-A940-1BADB1851CC0}" type="pres">
      <dgm:prSet presAssocID="{8B6DCB7D-C3E7-4290-A36C-9C3BE5DA8B2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F5DB-FB5B-422D-9B45-79235D105D9A}" type="pres">
      <dgm:prSet presAssocID="{8B6DCB7D-C3E7-4290-A36C-9C3BE5DA8B2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1846A-C807-421D-9E60-8F4DBDF80217}" type="pres">
      <dgm:prSet presAssocID="{F0AAB584-2C23-4AD9-963D-0BD262DF917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4F872-E92E-45BD-9038-A47739A79387}" type="pres">
      <dgm:prSet presAssocID="{F0AAB584-2C23-4AD9-963D-0BD262DF917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CA178-63AD-4B27-AAD4-C2E7D762EA55}" type="presOf" srcId="{6452C0E9-22D1-44E2-AD08-50E1AF016245}" destId="{53783409-492C-496C-86AC-AA76FE40A684}" srcOrd="0" destOrd="0" presId="urn:microsoft.com/office/officeart/2009/3/layout/IncreasingArrowsProcess"/>
    <dgm:cxn modelId="{772D2E86-91A1-490B-A3CB-121A686FDB15}" type="presOf" srcId="{E4746BCB-DA18-4D70-8550-1EBEF14F55F0}" destId="{7A94F872-E92E-45BD-9038-A47739A79387}" srcOrd="0" destOrd="0" presId="urn:microsoft.com/office/officeart/2009/3/layout/IncreasingArrowsProcess"/>
    <dgm:cxn modelId="{EFB8ECCE-6C5C-4E12-BEE7-7568B9576BAE}" srcId="{D8AEBE5E-9E5C-436A-B27E-35FAE814A3ED}" destId="{CCDE064C-AD38-46C2-A39E-4F5CB57987A4}" srcOrd="0" destOrd="0" parTransId="{1BEB879F-0A34-4569-B045-DBA392AE0BDF}" sibTransId="{76D38B95-8C03-4567-9326-FE527CB8E8C3}"/>
    <dgm:cxn modelId="{64531E25-9B15-47E3-8180-67B824A71F64}" type="presOf" srcId="{8B6DCB7D-C3E7-4290-A36C-9C3BE5DA8B2C}" destId="{B8D52FDC-0DA2-4402-A940-1BADB1851CC0}" srcOrd="0" destOrd="0" presId="urn:microsoft.com/office/officeart/2009/3/layout/IncreasingArrowsProcess"/>
    <dgm:cxn modelId="{017BCDD9-E761-4CDF-85D4-0B03E30D2AC3}" srcId="{8B6DCB7D-C3E7-4290-A36C-9C3BE5DA8B2C}" destId="{D58555C4-3AE6-4DFF-A7C1-501135F1A160}" srcOrd="0" destOrd="0" parTransId="{9EE74634-473B-45D3-9458-AB843EFF69B5}" sibTransId="{46DED03D-4233-4218-AF08-B2B268DE1EE6}"/>
    <dgm:cxn modelId="{5529449F-8583-4B85-B2F2-B9F9AFCB6D99}" srcId="{F0AAB584-2C23-4AD9-963D-0BD262DF9174}" destId="{E4746BCB-DA18-4D70-8550-1EBEF14F55F0}" srcOrd="0" destOrd="0" parTransId="{F00A68ED-6ECB-4AFE-88A3-5AE4AAF55862}" sibTransId="{DD5654AB-CA35-4178-A755-24D34FD52223}"/>
    <dgm:cxn modelId="{D76E1CAD-C556-4293-BB9E-E81D22DC8390}" type="presOf" srcId="{CCDE064C-AD38-46C2-A39E-4F5CB57987A4}" destId="{9E129E08-2F22-4FD6-BBD6-861E095E206E}" srcOrd="0" destOrd="0" presId="urn:microsoft.com/office/officeart/2009/3/layout/IncreasingArrowsProcess"/>
    <dgm:cxn modelId="{3B9F7473-6619-4EC9-B035-E11B45319130}" type="presOf" srcId="{D8AEBE5E-9E5C-436A-B27E-35FAE814A3ED}" destId="{035EAAD3-8169-474C-87A9-0C52FF5BB152}" srcOrd="0" destOrd="0" presId="urn:microsoft.com/office/officeart/2009/3/layout/IncreasingArrowsProcess"/>
    <dgm:cxn modelId="{25D45EFF-E07B-4D40-9E7E-AAC6068ED26E}" type="presOf" srcId="{D58555C4-3AE6-4DFF-A7C1-501135F1A160}" destId="{C633F5DB-FB5B-422D-9B45-79235D105D9A}" srcOrd="0" destOrd="0" presId="urn:microsoft.com/office/officeart/2009/3/layout/IncreasingArrowsProcess"/>
    <dgm:cxn modelId="{BA34AACC-9321-44BF-ABA0-CCB249C3CB2C}" srcId="{6452C0E9-22D1-44E2-AD08-50E1AF016245}" destId="{8B6DCB7D-C3E7-4290-A36C-9C3BE5DA8B2C}" srcOrd="1" destOrd="0" parTransId="{E9869569-8EAE-458F-8905-8C2E7C230046}" sibTransId="{483B1542-7EB7-4C45-A0FB-301EB86B63D6}"/>
    <dgm:cxn modelId="{78EB7ACF-F5FF-47A3-A89A-6B425E7B358C}" type="presOf" srcId="{F0AAB584-2C23-4AD9-963D-0BD262DF9174}" destId="{8A61846A-C807-421D-9E60-8F4DBDF80217}" srcOrd="0" destOrd="0" presId="urn:microsoft.com/office/officeart/2009/3/layout/IncreasingArrowsProcess"/>
    <dgm:cxn modelId="{6BBB0CDB-BEFB-48E9-B42A-963C1827B992}" srcId="{6452C0E9-22D1-44E2-AD08-50E1AF016245}" destId="{F0AAB584-2C23-4AD9-963D-0BD262DF9174}" srcOrd="2" destOrd="0" parTransId="{072AC1B1-D7BE-48E1-B232-7F2CAB756C6A}" sibTransId="{B2C928E4-4223-4361-875B-492C72B07641}"/>
    <dgm:cxn modelId="{ACB7A234-37B0-4691-AA2C-F7D4FC1DA6A7}" srcId="{6452C0E9-22D1-44E2-AD08-50E1AF016245}" destId="{D8AEBE5E-9E5C-436A-B27E-35FAE814A3ED}" srcOrd="0" destOrd="0" parTransId="{DAB1E84B-6009-4427-A366-E443B6C847E3}" sibTransId="{801C8F11-A735-4156-955F-B9898A9EB14F}"/>
    <dgm:cxn modelId="{93F9D819-DB09-4310-A247-EB9B96DDD9B1}" type="presParOf" srcId="{53783409-492C-496C-86AC-AA76FE40A684}" destId="{035EAAD3-8169-474C-87A9-0C52FF5BB152}" srcOrd="0" destOrd="0" presId="urn:microsoft.com/office/officeart/2009/3/layout/IncreasingArrowsProcess"/>
    <dgm:cxn modelId="{9647BC28-EBB1-41FD-B01A-BBBDD0714125}" type="presParOf" srcId="{53783409-492C-496C-86AC-AA76FE40A684}" destId="{9E129E08-2F22-4FD6-BBD6-861E095E206E}" srcOrd="1" destOrd="0" presId="urn:microsoft.com/office/officeart/2009/3/layout/IncreasingArrowsProcess"/>
    <dgm:cxn modelId="{B107A668-39CB-44C6-86E9-09AB4B4BFF46}" type="presParOf" srcId="{53783409-492C-496C-86AC-AA76FE40A684}" destId="{B8D52FDC-0DA2-4402-A940-1BADB1851CC0}" srcOrd="2" destOrd="0" presId="urn:microsoft.com/office/officeart/2009/3/layout/IncreasingArrowsProcess"/>
    <dgm:cxn modelId="{75B51DB7-75F4-4E04-8EEB-527BF93E876A}" type="presParOf" srcId="{53783409-492C-496C-86AC-AA76FE40A684}" destId="{C633F5DB-FB5B-422D-9B45-79235D105D9A}" srcOrd="3" destOrd="0" presId="urn:microsoft.com/office/officeart/2009/3/layout/IncreasingArrowsProcess"/>
    <dgm:cxn modelId="{155A4FB8-25AA-43DC-829B-9D2992A97AED}" type="presParOf" srcId="{53783409-492C-496C-86AC-AA76FE40A684}" destId="{8A61846A-C807-421D-9E60-8F4DBDF80217}" srcOrd="4" destOrd="0" presId="urn:microsoft.com/office/officeart/2009/3/layout/IncreasingArrowsProcess"/>
    <dgm:cxn modelId="{585ACF56-6A4A-44E1-AF2B-64F6D0936E57}" type="presParOf" srcId="{53783409-492C-496C-86AC-AA76FE40A684}" destId="{7A94F872-E92E-45BD-9038-A47739A7938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3CDDD-1364-411A-BFC2-2BDA15CE5C29}">
      <dsp:nvSpPr>
        <dsp:cNvPr id="0" name=""/>
        <dsp:cNvSpPr/>
      </dsp:nvSpPr>
      <dsp:spPr>
        <a:xfrm rot="16200000">
          <a:off x="-12815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Announced as a Budget Measure in March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Consultative Process initiated with key stakeholders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-1281500" y="1283465"/>
        <a:ext cx="4495800" cy="1928868"/>
      </dsp:txXfrm>
    </dsp:sp>
    <dsp:sp modelId="{8DDDA40A-34BC-489B-8376-F693676FC5B5}">
      <dsp:nvSpPr>
        <dsp:cNvPr id="0" name=""/>
        <dsp:cNvSpPr/>
      </dsp:nvSpPr>
      <dsp:spPr>
        <a:xfrm rot="16200000">
          <a:off x="792033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Regulations promulgated on 6</a:t>
          </a:r>
          <a:r>
            <a:rPr lang="en-US" sz="1700" b="1" kern="1200" baseline="3000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sz="1700" b="1" kern="1200" smtClean="0">
              <a:ln>
                <a:noFill/>
              </a:ln>
              <a:solidFill>
                <a:schemeClr val="tx1"/>
              </a:solidFill>
            </a:rPr>
            <a:t> August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Representations were made by operators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792033" y="1283465"/>
        <a:ext cx="4495800" cy="1928868"/>
      </dsp:txXfrm>
    </dsp:sp>
    <dsp:sp modelId="{77CD9C3D-CD4B-48FB-99EE-CE94AE57EC4F}">
      <dsp:nvSpPr>
        <dsp:cNvPr id="0" name=""/>
        <dsp:cNvSpPr/>
      </dsp:nvSpPr>
      <dsp:spPr>
        <a:xfrm rot="16200000">
          <a:off x="2865566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n>
                <a:noFill/>
              </a:ln>
              <a:solidFill>
                <a:schemeClr val="tx1"/>
              </a:solidFill>
            </a:rPr>
            <a:t>Consultations to review and amend regulations </a:t>
          </a: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n>
              <a:noFill/>
            </a:ln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ln>
                <a:noFill/>
              </a:ln>
              <a:solidFill>
                <a:schemeClr val="tx1"/>
              </a:solidFill>
            </a:rPr>
            <a:t>Regulations promulgated on 5</a:t>
          </a:r>
          <a:r>
            <a:rPr lang="en-US" sz="1700" b="1" kern="1200" baseline="30000" dirty="0" smtClean="0">
              <a:ln>
                <a:noFill/>
              </a:ln>
              <a:solidFill>
                <a:schemeClr val="tx1"/>
              </a:solidFill>
            </a:rPr>
            <a:t>th</a:t>
          </a:r>
          <a:r>
            <a:rPr lang="en-US" sz="1700" b="1" kern="1200" dirty="0" smtClean="0">
              <a:ln>
                <a:noFill/>
              </a:ln>
              <a:solidFill>
                <a:schemeClr val="tx1"/>
              </a:solidFill>
            </a:rPr>
            <a:t> December 2015</a:t>
          </a:r>
          <a:endParaRPr lang="en-US" sz="1700" b="1" kern="1200" dirty="0">
            <a:ln>
              <a:noFill/>
            </a:ln>
            <a:solidFill>
              <a:schemeClr val="tx1"/>
            </a:solidFill>
          </a:endParaRPr>
        </a:p>
      </dsp:txBody>
      <dsp:txXfrm rot="16200000">
        <a:off x="2865566" y="1283465"/>
        <a:ext cx="4495800" cy="1928868"/>
      </dsp:txXfrm>
    </dsp:sp>
    <dsp:sp modelId="{67B36266-0CBE-431B-B1D7-7963513EA918}">
      <dsp:nvSpPr>
        <dsp:cNvPr id="0" name=""/>
        <dsp:cNvSpPr/>
      </dsp:nvSpPr>
      <dsp:spPr>
        <a:xfrm rot="16200000">
          <a:off x="49391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62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C00000"/>
              </a:solidFill>
            </a:rPr>
            <a:t>Regulations will be effective on 1</a:t>
          </a:r>
          <a:r>
            <a:rPr lang="en-US" sz="2200" b="1" kern="1200" baseline="30000" smtClean="0">
              <a:solidFill>
                <a:srgbClr val="C00000"/>
              </a:solidFill>
            </a:rPr>
            <a:t>st</a:t>
          </a:r>
          <a:r>
            <a:rPr lang="en-US" sz="2200" b="1" kern="1200" smtClean="0">
              <a:solidFill>
                <a:srgbClr val="C00000"/>
              </a:solidFill>
            </a:rPr>
            <a:t> January 2016</a:t>
          </a:r>
          <a:endParaRPr lang="en-US" sz="2200" b="1" kern="1200" dirty="0">
            <a:solidFill>
              <a:srgbClr val="C00000"/>
            </a:solidFill>
          </a:endParaRPr>
        </a:p>
      </dsp:txBody>
      <dsp:txXfrm rot="16200000">
        <a:off x="4939100" y="1283465"/>
        <a:ext cx="4495800" cy="19288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58423-8CCB-4011-9579-340C9AF7D330}">
      <dsp:nvSpPr>
        <dsp:cNvPr id="0" name=""/>
        <dsp:cNvSpPr/>
      </dsp:nvSpPr>
      <dsp:spPr>
        <a:xfrm>
          <a:off x="480059" y="0"/>
          <a:ext cx="7193280" cy="4495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89D2-28ED-493F-BF38-86B0C7D79A25}">
      <dsp:nvSpPr>
        <dsp:cNvPr id="0" name=""/>
        <dsp:cNvSpPr/>
      </dsp:nvSpPr>
      <dsp:spPr>
        <a:xfrm>
          <a:off x="1393606" y="3103001"/>
          <a:ext cx="187025" cy="187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40740-6E98-4643-A83F-B407E081EE6B}">
      <dsp:nvSpPr>
        <dsp:cNvPr id="0" name=""/>
        <dsp:cNvSpPr/>
      </dsp:nvSpPr>
      <dsp:spPr>
        <a:xfrm>
          <a:off x="1487119" y="3196513"/>
          <a:ext cx="1676034" cy="129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Promulgation of Regulations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(Aug &amp; Dec 2015) </a:t>
          </a:r>
          <a:endParaRPr lang="en-US" sz="2000" kern="1200" dirty="0"/>
        </a:p>
      </dsp:txBody>
      <dsp:txXfrm>
        <a:off x="1487119" y="3196513"/>
        <a:ext cx="1676034" cy="1299286"/>
      </dsp:txXfrm>
    </dsp:sp>
    <dsp:sp modelId="{85502449-3299-44DB-B047-1683170C962A}">
      <dsp:nvSpPr>
        <dsp:cNvPr id="0" name=""/>
        <dsp:cNvSpPr/>
      </dsp:nvSpPr>
      <dsp:spPr>
        <a:xfrm>
          <a:off x="3044464" y="1881042"/>
          <a:ext cx="338084" cy="338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9273B-B438-4212-A3F8-4EF1D7CFFA97}">
      <dsp:nvSpPr>
        <dsp:cNvPr id="0" name=""/>
        <dsp:cNvSpPr/>
      </dsp:nvSpPr>
      <dsp:spPr>
        <a:xfrm>
          <a:off x="3213506" y="2050084"/>
          <a:ext cx="1726387" cy="244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Sensitisation &amp; Awareness Raising </a:t>
          </a:r>
          <a:endParaRPr lang="en-US" sz="2000" kern="1200" dirty="0"/>
        </a:p>
      </dsp:txBody>
      <dsp:txXfrm>
        <a:off x="3213506" y="2050084"/>
        <a:ext cx="1726387" cy="2445715"/>
      </dsp:txXfrm>
    </dsp:sp>
    <dsp:sp modelId="{8BA288CA-5D69-4A7E-9EEC-82E2AD49D765}">
      <dsp:nvSpPr>
        <dsp:cNvPr id="0" name=""/>
        <dsp:cNvSpPr/>
      </dsp:nvSpPr>
      <dsp:spPr>
        <a:xfrm>
          <a:off x="5029809" y="1137437"/>
          <a:ext cx="467563" cy="467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1D0D-D852-4D32-8429-98DBAA32DA6F}">
      <dsp:nvSpPr>
        <dsp:cNvPr id="0" name=""/>
        <dsp:cNvSpPr/>
      </dsp:nvSpPr>
      <dsp:spPr>
        <a:xfrm>
          <a:off x="5254631" y="1371219"/>
          <a:ext cx="1913285" cy="312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Enforcement for successful implementation of the Regulations </a:t>
          </a:r>
          <a:endParaRPr lang="en-US" sz="2000" kern="1200" dirty="0"/>
        </a:p>
      </dsp:txBody>
      <dsp:txXfrm>
        <a:off x="5254631" y="1371219"/>
        <a:ext cx="1913285" cy="31245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E89D4-E597-46CD-878F-275D9D53F3AC}">
      <dsp:nvSpPr>
        <dsp:cNvPr id="0" name=""/>
        <dsp:cNvSpPr/>
      </dsp:nvSpPr>
      <dsp:spPr>
        <a:xfrm rot="5400000">
          <a:off x="510459" y="1306469"/>
          <a:ext cx="1523570" cy="253518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F98B67-281F-433D-9A87-0A7DC8B2A79E}">
      <dsp:nvSpPr>
        <dsp:cNvPr id="0" name=""/>
        <dsp:cNvSpPr/>
      </dsp:nvSpPr>
      <dsp:spPr>
        <a:xfrm>
          <a:off x="256137" y="2063944"/>
          <a:ext cx="2288781" cy="20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Ministry of Environment, SD &amp; </a:t>
          </a:r>
          <a:r>
            <a:rPr lang="en-US" sz="3200" kern="1200" dirty="0" err="1" smtClean="0"/>
            <a:t>DBM</a:t>
          </a:r>
          <a:endParaRPr lang="en-US" sz="3200" kern="1200" dirty="0"/>
        </a:p>
      </dsp:txBody>
      <dsp:txXfrm>
        <a:off x="256137" y="2063944"/>
        <a:ext cx="2288781" cy="2006250"/>
      </dsp:txXfrm>
    </dsp:sp>
    <dsp:sp modelId="{92C3F47C-EEA0-41DD-8DDC-52D9B8F2292A}">
      <dsp:nvSpPr>
        <dsp:cNvPr id="0" name=""/>
        <dsp:cNvSpPr/>
      </dsp:nvSpPr>
      <dsp:spPr>
        <a:xfrm>
          <a:off x="2113073" y="1119826"/>
          <a:ext cx="431845" cy="4318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E516A1-18D0-418E-BAB7-3C345104A26B}">
      <dsp:nvSpPr>
        <dsp:cNvPr id="0" name=""/>
        <dsp:cNvSpPr/>
      </dsp:nvSpPr>
      <dsp:spPr>
        <a:xfrm rot="5400000">
          <a:off x="3312374" y="613133"/>
          <a:ext cx="1523570" cy="253518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2612CF-ECE5-4EE1-ABBF-B001A490C97C}">
      <dsp:nvSpPr>
        <dsp:cNvPr id="0" name=""/>
        <dsp:cNvSpPr/>
      </dsp:nvSpPr>
      <dsp:spPr>
        <a:xfrm>
          <a:off x="3058052" y="1370607"/>
          <a:ext cx="2288781" cy="20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Enforcing Agencies </a:t>
          </a:r>
          <a:endParaRPr lang="en-US" sz="3200" kern="1200" dirty="0"/>
        </a:p>
      </dsp:txBody>
      <dsp:txXfrm>
        <a:off x="3058052" y="1370607"/>
        <a:ext cx="2288781" cy="2006250"/>
      </dsp:txXfrm>
    </dsp:sp>
    <dsp:sp modelId="{C96023EC-4616-4497-B58F-D698DC8BFF0A}">
      <dsp:nvSpPr>
        <dsp:cNvPr id="0" name=""/>
        <dsp:cNvSpPr/>
      </dsp:nvSpPr>
      <dsp:spPr>
        <a:xfrm>
          <a:off x="4914988" y="426489"/>
          <a:ext cx="431845" cy="4318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74C046-A83C-4C55-8EF1-65CC2FC2CECE}">
      <dsp:nvSpPr>
        <dsp:cNvPr id="0" name=""/>
        <dsp:cNvSpPr/>
      </dsp:nvSpPr>
      <dsp:spPr>
        <a:xfrm rot="5400000">
          <a:off x="6114289" y="-80203"/>
          <a:ext cx="1523570" cy="253518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B3575B-1F1D-4F38-9AB1-7E4237AE5DA2}">
      <dsp:nvSpPr>
        <dsp:cNvPr id="0" name=""/>
        <dsp:cNvSpPr/>
      </dsp:nvSpPr>
      <dsp:spPr>
        <a:xfrm>
          <a:off x="5859967" y="677271"/>
          <a:ext cx="2288781" cy="20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Local Authorities </a:t>
          </a:r>
          <a:endParaRPr lang="en-US" sz="3200" kern="1200" dirty="0"/>
        </a:p>
      </dsp:txBody>
      <dsp:txXfrm>
        <a:off x="5859967" y="677271"/>
        <a:ext cx="2288781" cy="2006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5EAAD3-8169-474C-87A9-0C52FF5BB152}">
      <dsp:nvSpPr>
        <dsp:cNvPr id="0" name=""/>
        <dsp:cNvSpPr/>
      </dsp:nvSpPr>
      <dsp:spPr>
        <a:xfrm>
          <a:off x="0" y="267248"/>
          <a:ext cx="8153400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850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Manufacturers</a:t>
          </a:r>
          <a:r>
            <a:rPr lang="en-US" sz="2400" kern="1200" dirty="0" smtClean="0"/>
            <a:t> </a:t>
          </a:r>
          <a:r>
            <a:rPr lang="en-US" sz="2400" b="1" kern="1200" dirty="0" smtClean="0"/>
            <a:t>Level</a:t>
          </a:r>
          <a:endParaRPr lang="en-US" sz="2400" b="1" kern="1200" dirty="0"/>
        </a:p>
      </dsp:txBody>
      <dsp:txXfrm>
        <a:off x="0" y="267248"/>
        <a:ext cx="8153400" cy="1187445"/>
      </dsp:txXfrm>
    </dsp:sp>
    <dsp:sp modelId="{9E129E08-2F22-4FD6-BBD6-861E095E206E}">
      <dsp:nvSpPr>
        <dsp:cNvPr id="0" name=""/>
        <dsp:cNvSpPr/>
      </dsp:nvSpPr>
      <dsp:spPr>
        <a:xfrm>
          <a:off x="0" y="1182940"/>
          <a:ext cx="2511247" cy="2287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Local Authorities, </a:t>
          </a:r>
          <a:r>
            <a:rPr lang="en-US" sz="2000" b="1" kern="1200" dirty="0" err="1" smtClean="0"/>
            <a:t>MoESD&amp;DBM</a:t>
          </a:r>
          <a:r>
            <a:rPr lang="en-US" sz="2000" b="1" kern="1200" dirty="0" smtClean="0"/>
            <a:t> &amp; Police de </a:t>
          </a:r>
          <a:r>
            <a:rPr lang="en-US" sz="2000" b="1" kern="1200" dirty="0" err="1" smtClean="0"/>
            <a:t>l’Environnement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Manufacturers of Exempted Plastic Bags </a:t>
          </a:r>
          <a:endParaRPr lang="en-US" sz="2000" kern="1200" dirty="0"/>
        </a:p>
      </dsp:txBody>
      <dsp:txXfrm>
        <a:off x="0" y="1182940"/>
        <a:ext cx="2511247" cy="2287457"/>
      </dsp:txXfrm>
    </dsp:sp>
    <dsp:sp modelId="{B8D52FDC-0DA2-4402-A940-1BADB1851CC0}">
      <dsp:nvSpPr>
        <dsp:cNvPr id="0" name=""/>
        <dsp:cNvSpPr/>
      </dsp:nvSpPr>
      <dsp:spPr>
        <a:xfrm>
          <a:off x="2511247" y="663063"/>
          <a:ext cx="5642152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850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Distribution</a:t>
          </a:r>
          <a:r>
            <a:rPr lang="en-US" sz="2400" kern="1200" dirty="0" smtClean="0"/>
            <a:t> </a:t>
          </a:r>
          <a:r>
            <a:rPr lang="en-US" sz="2400" b="1" kern="1200" dirty="0" smtClean="0"/>
            <a:t>Level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511247" y="663063"/>
        <a:ext cx="5642152" cy="1187445"/>
      </dsp:txXfrm>
    </dsp:sp>
    <dsp:sp modelId="{C633F5DB-FB5B-422D-9B45-79235D105D9A}">
      <dsp:nvSpPr>
        <dsp:cNvPr id="0" name=""/>
        <dsp:cNvSpPr/>
      </dsp:nvSpPr>
      <dsp:spPr>
        <a:xfrm>
          <a:off x="2511247" y="1578755"/>
          <a:ext cx="2511247" cy="2287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Local Authorities, </a:t>
          </a:r>
          <a:r>
            <a:rPr lang="en-US" sz="2000" b="1" kern="1200" dirty="0" err="1" smtClean="0"/>
            <a:t>MoESD&amp;DBM</a:t>
          </a:r>
          <a:r>
            <a:rPr lang="en-US" sz="2000" b="1" kern="1200" dirty="0" smtClean="0"/>
            <a:t> &amp; Police de </a:t>
          </a:r>
          <a:r>
            <a:rPr lang="en-US" sz="2000" b="1" kern="1200" dirty="0" err="1" smtClean="0"/>
            <a:t>l’Environnement</a:t>
          </a:r>
          <a:r>
            <a:rPr lang="en-US" sz="2000" b="1" kern="1200" dirty="0" smtClean="0"/>
            <a:t>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Sale, Supply &amp; Distribution at Points of Sale (Markets, Fairs, Retail &amp; wholesale outlets, hawkers) </a:t>
          </a:r>
          <a:endParaRPr lang="en-US" sz="2000" kern="1200" dirty="0"/>
        </a:p>
      </dsp:txBody>
      <dsp:txXfrm>
        <a:off x="2511247" y="1578755"/>
        <a:ext cx="2511247" cy="2287457"/>
      </dsp:txXfrm>
    </dsp:sp>
    <dsp:sp modelId="{8A61846A-C807-421D-9E60-8F4DBDF80217}">
      <dsp:nvSpPr>
        <dsp:cNvPr id="0" name=""/>
        <dsp:cNvSpPr/>
      </dsp:nvSpPr>
      <dsp:spPr>
        <a:xfrm>
          <a:off x="5022494" y="1058878"/>
          <a:ext cx="3130905" cy="1187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850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Importers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5022494" y="1058878"/>
        <a:ext cx="3130905" cy="1187445"/>
      </dsp:txXfrm>
    </dsp:sp>
    <dsp:sp modelId="{7A94F872-E92E-45BD-9038-A47739A79387}">
      <dsp:nvSpPr>
        <dsp:cNvPr id="0" name=""/>
        <dsp:cNvSpPr/>
      </dsp:nvSpPr>
      <dsp:spPr>
        <a:xfrm>
          <a:off x="5022494" y="1974570"/>
          <a:ext cx="2511247" cy="2253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MoESD&amp;DBM</a:t>
          </a:r>
          <a:r>
            <a:rPr lang="en-US" sz="2000" b="1" kern="1200" dirty="0" smtClean="0"/>
            <a:t> / </a:t>
          </a:r>
          <a:r>
            <a:rPr lang="en-US" sz="2000" b="1" kern="1200" dirty="0" err="1" smtClean="0"/>
            <a:t>MSB</a:t>
          </a:r>
          <a:r>
            <a:rPr lang="en-US" sz="2000" b="1" kern="1200" dirty="0" smtClean="0"/>
            <a:t> / </a:t>
          </a:r>
          <a:r>
            <a:rPr lang="en-US" sz="2000" b="1" kern="1200" dirty="0" err="1" smtClean="0"/>
            <a:t>MRA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through Registration Certificate and Clearance </a:t>
          </a:r>
          <a:endParaRPr lang="en-US" sz="2000" kern="1200" dirty="0"/>
        </a:p>
      </dsp:txBody>
      <dsp:txXfrm>
        <a:off x="5022494" y="1974570"/>
        <a:ext cx="2511247" cy="2253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5085-4629-4D2E-8E09-B132DF74235A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F9017-9918-4D0D-8E1C-CC011135E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C020-4B34-44B8-AC36-C8EBF2CFC58C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0E83-5E15-4ADF-9AB6-AFF83C660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1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769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60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55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44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41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7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15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78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51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005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15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48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73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664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23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55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71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27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56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21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05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04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0E83-5E15-4ADF-9AB6-AFF83C6604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91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E12FBA-138A-4F06-B43F-943BF522E565}" type="datetimeFigureOut">
              <a:rPr lang="en-US" smtClean="0"/>
              <a:pPr/>
              <a:t>14-Dec-15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170E9B-AB92-4D78-ACEF-A28EFEF3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Environment Protection (Banning of Plastic Bags) Regulations 2015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Ministry of Environment, Sustainable Development, and Disaster &amp; Beach Management</a:t>
            </a:r>
          </a:p>
          <a:p>
            <a:r>
              <a:rPr lang="en-US" dirty="0" smtClean="0"/>
              <a:t>December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Exempted Plastic </a:t>
            </a:r>
            <a:r>
              <a:rPr lang="en-US" dirty="0" smtClean="0"/>
              <a:t>Bags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2" t="-1" r="16205" b="1248"/>
          <a:stretch/>
        </p:blipFill>
        <p:spPr>
          <a:xfrm>
            <a:off x="5081082" y="1905000"/>
            <a:ext cx="3529518" cy="4599922"/>
          </a:xfrm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6"/>
            <a:ext cx="4724400" cy="4887433"/>
          </a:xfrm>
        </p:spPr>
        <p:txBody>
          <a:bodyPr>
            <a:noAutofit/>
          </a:bodyPr>
          <a:lstStyle/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b="1" dirty="0"/>
              <a:t>A transparent </a:t>
            </a:r>
            <a:r>
              <a:rPr lang="en-US" sz="2400" b="1" dirty="0" smtClean="0"/>
              <a:t>re-</a:t>
            </a:r>
            <a:r>
              <a:rPr lang="en-US" sz="2400" b="1" dirty="0" err="1" smtClean="0"/>
              <a:t>sealeable</a:t>
            </a:r>
            <a:r>
              <a:rPr lang="en-US" sz="2400" b="1" dirty="0" smtClean="0"/>
              <a:t> </a:t>
            </a:r>
            <a:r>
              <a:rPr lang="en-US" sz="2400" b="1" dirty="0"/>
              <a:t>bag with security tamper </a:t>
            </a:r>
            <a:r>
              <a:rPr lang="en-US" sz="2400" dirty="0"/>
              <a:t>used by a passenger to contain liquids, aerosols or gels at an airport or on board of an aircraft or carried by a transfer passenger;</a:t>
            </a:r>
          </a:p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dirty="0"/>
              <a:t>A bag carried by a passenger disembarking from an aircraft or a ship for the purpose of carrying personal belongings; and </a:t>
            </a:r>
          </a:p>
          <a:p>
            <a:pPr marL="514350" indent="-514350">
              <a:buSzPct val="75000"/>
              <a:buFont typeface="+mj-lt"/>
              <a:buAutoNum type="alphaLcParenR" startAt="7"/>
            </a:pPr>
            <a:r>
              <a:rPr lang="en-US" sz="2400" dirty="0"/>
              <a:t>A </a:t>
            </a:r>
            <a:r>
              <a:rPr lang="en-US" sz="2400" b="1" dirty="0"/>
              <a:t>bag manufactured for export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39916"/>
            <a:ext cx="4572000" cy="4913283"/>
          </a:xfrm>
        </p:spPr>
        <p:txBody>
          <a:bodyPr>
            <a:noAutofit/>
          </a:bodyPr>
          <a:lstStyle/>
          <a:p>
            <a:pPr marL="514350" indent="-514350">
              <a:buSzPct val="75000"/>
              <a:buFont typeface="+mj-lt"/>
              <a:buAutoNum type="alphaLcParenR" startAt="10"/>
            </a:pPr>
            <a:r>
              <a:rPr lang="en-US" sz="3200" dirty="0"/>
              <a:t>A </a:t>
            </a:r>
            <a:r>
              <a:rPr lang="en-US" sz="3200" b="1" dirty="0"/>
              <a:t>biodegradable</a:t>
            </a:r>
            <a:r>
              <a:rPr lang="en-US" sz="3200" dirty="0"/>
              <a:t> </a:t>
            </a:r>
            <a:r>
              <a:rPr lang="en-US" sz="3200" b="1" dirty="0"/>
              <a:t>plastic</a:t>
            </a:r>
            <a:r>
              <a:rPr lang="en-US" sz="3200" dirty="0"/>
              <a:t> </a:t>
            </a:r>
            <a:r>
              <a:rPr lang="en-US" sz="3200" b="1" dirty="0"/>
              <a:t>bag</a:t>
            </a:r>
            <a:r>
              <a:rPr lang="en-US" sz="3200" dirty="0"/>
              <a:t> on which particulars are conspicuously displayed and;</a:t>
            </a:r>
          </a:p>
          <a:p>
            <a:pPr marL="514350" indent="-514350">
              <a:buSzPct val="75000"/>
              <a:buFont typeface="+mj-lt"/>
              <a:buAutoNum type="alphaLcParenR" startAt="10"/>
            </a:pPr>
            <a:r>
              <a:rPr lang="en-US" sz="3200" dirty="0"/>
              <a:t>A </a:t>
            </a:r>
            <a:r>
              <a:rPr lang="en-US" sz="3200" b="1" dirty="0"/>
              <a:t>compostable</a:t>
            </a:r>
            <a:r>
              <a:rPr lang="en-US" sz="3200" dirty="0"/>
              <a:t> </a:t>
            </a:r>
            <a:r>
              <a:rPr lang="en-US" sz="3200" b="1" dirty="0"/>
              <a:t>plastic</a:t>
            </a:r>
            <a:r>
              <a:rPr lang="en-US" sz="3200" dirty="0"/>
              <a:t> </a:t>
            </a:r>
            <a:r>
              <a:rPr lang="en-US" sz="3200" b="1" dirty="0"/>
              <a:t>bag</a:t>
            </a:r>
            <a:r>
              <a:rPr lang="en-US" sz="3200" dirty="0"/>
              <a:t> on which particulars are conspicuously displayed</a:t>
            </a:r>
          </a:p>
          <a:p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962" y="801043"/>
            <a:ext cx="3214038" cy="3558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56"/>
          <a:stretch/>
        </p:blipFill>
        <p:spPr>
          <a:xfrm>
            <a:off x="5783592" y="4343400"/>
            <a:ext cx="3131807" cy="2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7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6096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Biodegradable/Compostable Bags should:</a:t>
            </a:r>
            <a:endParaRPr lang="en-US" sz="3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smtClean="0"/>
              <a:t>Be </a:t>
            </a:r>
            <a:r>
              <a:rPr lang="en-US" sz="2600" b="1" u="sng" dirty="0" smtClean="0"/>
              <a:t>conspicuously displayed with the following details</a:t>
            </a:r>
            <a:r>
              <a:rPr lang="en-US" sz="2600" dirty="0" smtClean="0"/>
              <a:t>: </a:t>
            </a:r>
            <a:endParaRPr lang="en-US" sz="2600" dirty="0"/>
          </a:p>
          <a:p>
            <a:pPr lvl="1"/>
            <a:r>
              <a:rPr lang="en-US" sz="2400" dirty="0" smtClean="0"/>
              <a:t>Name </a:t>
            </a:r>
            <a:r>
              <a:rPr lang="en-US" sz="2400" dirty="0"/>
              <a:t>and contact address of the </a:t>
            </a:r>
            <a:r>
              <a:rPr lang="en-US" sz="2400" dirty="0" smtClean="0"/>
              <a:t>importer or manufacturer</a:t>
            </a:r>
          </a:p>
          <a:p>
            <a:pPr marL="365760" lvl="1" indent="0">
              <a:buNone/>
            </a:pPr>
            <a:r>
              <a:rPr lang="en-US" sz="700" dirty="0" smtClean="0"/>
              <a:t> </a:t>
            </a:r>
            <a:endParaRPr lang="en-US" sz="700" dirty="0"/>
          </a:p>
          <a:p>
            <a:pPr lvl="1"/>
            <a:r>
              <a:rPr lang="en-US" sz="2400" dirty="0" smtClean="0"/>
              <a:t>Country </a:t>
            </a:r>
            <a:r>
              <a:rPr lang="en-US" sz="2400" dirty="0"/>
              <a:t>of origin of </a:t>
            </a:r>
            <a:r>
              <a:rPr lang="en-US" sz="2400" dirty="0" smtClean="0"/>
              <a:t>biodegradable/compostable </a:t>
            </a:r>
            <a:r>
              <a:rPr lang="en-US" sz="2400" dirty="0"/>
              <a:t>plastic bags </a:t>
            </a:r>
            <a:endParaRPr lang="en-US" sz="2400" dirty="0" smtClean="0"/>
          </a:p>
          <a:p>
            <a:pPr marL="365760" lvl="1" indent="0">
              <a:buNone/>
            </a:pPr>
            <a:endParaRPr lang="en-US" sz="700" dirty="0"/>
          </a:p>
          <a:p>
            <a:pPr lvl="1"/>
            <a:r>
              <a:rPr lang="en-US" sz="2400" dirty="0" smtClean="0"/>
              <a:t>Batch </a:t>
            </a:r>
            <a:r>
              <a:rPr lang="en-US" sz="2400" dirty="0"/>
              <a:t>number </a:t>
            </a:r>
            <a:r>
              <a:rPr lang="en-US" sz="2400" dirty="0" smtClean="0"/>
              <a:t>&amp; production date</a:t>
            </a:r>
          </a:p>
          <a:p>
            <a:pPr marL="365760" lvl="1" indent="0">
              <a:buNone/>
            </a:pPr>
            <a:endParaRPr lang="en-US" sz="700" dirty="0"/>
          </a:p>
          <a:p>
            <a:pPr lvl="1"/>
            <a:r>
              <a:rPr lang="en-US" sz="2400" dirty="0" smtClean="0"/>
              <a:t>Standard </a:t>
            </a:r>
            <a:r>
              <a:rPr lang="en-US" sz="2400" dirty="0"/>
              <a:t>complied </a:t>
            </a:r>
            <a:r>
              <a:rPr lang="en-US" sz="2400" dirty="0" smtClean="0"/>
              <a:t>with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b="1" u="sng" dirty="0" smtClean="0"/>
              <a:t>Conform to the standards specified in the Regulations.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Applicable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 smtClean="0"/>
              <a:t>D5338</a:t>
            </a:r>
            <a:r>
              <a:rPr lang="fr-FR" sz="1600" dirty="0" smtClean="0"/>
              <a:t>-15	</a:t>
            </a:r>
            <a:r>
              <a:rPr lang="fr-FR" sz="1600" dirty="0"/>
              <a:t> </a:t>
            </a:r>
            <a:r>
              <a:rPr lang="fr-FR" sz="1600" dirty="0" smtClean="0"/>
              <a:t>    </a:t>
            </a: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 smtClean="0"/>
              <a:t>D6340</a:t>
            </a:r>
            <a:r>
              <a:rPr lang="fr-FR" sz="1600" dirty="0" smtClean="0"/>
              <a:t>-98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/>
              <a:t>D5988</a:t>
            </a:r>
            <a:r>
              <a:rPr lang="fr-FR" sz="1600" dirty="0"/>
              <a:t>-12 </a:t>
            </a:r>
            <a:r>
              <a:rPr lang="fr-FR" sz="1600" dirty="0" smtClean="0"/>
              <a:t>       </a:t>
            </a:r>
            <a:r>
              <a:rPr lang="fr-FR" sz="1600" dirty="0" err="1" smtClean="0"/>
              <a:t>ASTM</a:t>
            </a:r>
            <a:r>
              <a:rPr lang="fr-FR" sz="1600" dirty="0" smtClean="0"/>
              <a:t> </a:t>
            </a:r>
            <a:r>
              <a:rPr lang="fr-FR" sz="1600" dirty="0" err="1"/>
              <a:t>D6954</a:t>
            </a:r>
            <a:r>
              <a:rPr lang="fr-FR" sz="1600" dirty="0"/>
              <a:t>-04 </a:t>
            </a:r>
            <a:endParaRPr lang="fr-FR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fr-FR" sz="1600" dirty="0"/>
              <a:t>EN 14047 </a:t>
            </a:r>
            <a:r>
              <a:rPr lang="fr-FR" sz="1600" dirty="0" smtClean="0"/>
              <a:t>                 EN 14046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600" dirty="0" smtClean="0"/>
          </a:p>
          <a:p>
            <a:pPr>
              <a:spcBef>
                <a:spcPts val="0"/>
              </a:spcBef>
            </a:pPr>
            <a:r>
              <a:rPr lang="fr-FR" sz="1600" dirty="0"/>
              <a:t>EN 14048 </a:t>
            </a:r>
            <a:r>
              <a:rPr lang="fr-FR" sz="1600" dirty="0" smtClean="0"/>
              <a:t>	      </a:t>
            </a:r>
            <a:r>
              <a:rPr lang="en-US" sz="1600" dirty="0" smtClean="0"/>
              <a:t>EN 13432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ISO </a:t>
            </a:r>
            <a:r>
              <a:rPr lang="en-US" sz="1600" dirty="0" smtClean="0"/>
              <a:t>14851	      ISO 14852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GB" sz="1600" dirty="0"/>
              <a:t>ISO 14855-1 </a:t>
            </a:r>
            <a:r>
              <a:rPr lang="en-GB" sz="1600" dirty="0" smtClean="0"/>
              <a:t>	      ISO </a:t>
            </a:r>
            <a:r>
              <a:rPr lang="en-GB" sz="1600" dirty="0"/>
              <a:t>14855-2 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en-GB" sz="1600" dirty="0"/>
              <a:t>ISO 15985 </a:t>
            </a:r>
            <a:r>
              <a:rPr lang="en-GB" sz="1600" dirty="0" smtClean="0"/>
              <a:t>	      ISO </a:t>
            </a:r>
            <a:r>
              <a:rPr lang="en-GB" sz="1600" dirty="0"/>
              <a:t>17556 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sz="1600" dirty="0" err="1"/>
              <a:t>ASTM</a:t>
            </a:r>
            <a:r>
              <a:rPr lang="fr-FR" sz="1600" dirty="0"/>
              <a:t> </a:t>
            </a:r>
            <a:r>
              <a:rPr lang="fr-FR" sz="1600" dirty="0" err="1"/>
              <a:t>D6400</a:t>
            </a:r>
            <a:r>
              <a:rPr lang="fr-FR" sz="1600" dirty="0"/>
              <a:t>-12 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13432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14045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EN </a:t>
            </a:r>
            <a:r>
              <a:rPr lang="fr-FR" sz="1600" dirty="0"/>
              <a:t>14995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17088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20200</a:t>
            </a:r>
            <a:endParaRPr lang="en-US" sz="1600" dirty="0"/>
          </a:p>
          <a:p>
            <a:pPr algn="just">
              <a:spcBef>
                <a:spcPts val="0"/>
              </a:spcBef>
            </a:pPr>
            <a:endParaRPr lang="fr-FR" sz="1600" dirty="0" smtClean="0"/>
          </a:p>
          <a:p>
            <a:pPr algn="just">
              <a:spcBef>
                <a:spcPts val="0"/>
              </a:spcBef>
            </a:pPr>
            <a:r>
              <a:rPr lang="fr-FR" sz="1600" dirty="0" smtClean="0"/>
              <a:t>ISO </a:t>
            </a:r>
            <a:r>
              <a:rPr lang="fr-FR" sz="1600" dirty="0"/>
              <a:t>16929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Biodegradable plastic bags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Compostable plastic bags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7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Manufacturers &amp; Importers of Exempted Plastic Bags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MANDATORY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register with the Director of Environment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Application Form available online (http://environment.govmu.org)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Director </a:t>
            </a:r>
            <a:r>
              <a:rPr lang="en-GB" dirty="0" smtClean="0"/>
              <a:t>will register a </a:t>
            </a:r>
            <a:r>
              <a:rPr lang="en-GB" dirty="0"/>
              <a:t>manufacturer or an importer of exempted plastic </a:t>
            </a:r>
            <a:r>
              <a:rPr lang="en-GB" dirty="0" smtClean="0"/>
              <a:t>bags under terms </a:t>
            </a:r>
            <a:r>
              <a:rPr lang="en-GB" dirty="0"/>
              <a:t>and conditions as he may </a:t>
            </a:r>
            <a:r>
              <a:rPr lang="en-GB" dirty="0" smtClean="0"/>
              <a:t>determine</a:t>
            </a:r>
          </a:p>
        </p:txBody>
      </p:sp>
    </p:spTree>
    <p:extLst>
      <p:ext uri="{BB962C8B-B14F-4D97-AF65-F5344CB8AC3E}">
        <p14:creationId xmlns:p14="http://schemas.microsoft.com/office/powerpoint/2010/main" xmlns="" val="3892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Registration Form for Manufacturers &amp; Importers of exempted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523999"/>
          <a:ext cx="7086600" cy="5334001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4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05200"/>
          </a:xfrm>
        </p:spPr>
        <p:txBody>
          <a:bodyPr>
            <a:noAutofit/>
          </a:bodyPr>
          <a:lstStyle/>
          <a:p>
            <a:r>
              <a:rPr lang="en-US" sz="4400" b="1" dirty="0"/>
              <a:t>“</a:t>
            </a:r>
            <a:r>
              <a:rPr lang="en-US" sz="4400" b="1" u="sng" dirty="0"/>
              <a:t>No person shall </a:t>
            </a:r>
            <a:r>
              <a:rPr lang="en-US" sz="4400" b="1" u="sng" dirty="0">
                <a:solidFill>
                  <a:srgbClr val="FF0000"/>
                </a:solidFill>
              </a:rPr>
              <a:t>import, manufacture, sell or supply</a:t>
            </a:r>
            <a:r>
              <a:rPr lang="en-US" sz="4400" b="1" u="sng" dirty="0"/>
              <a:t> a plastic bag</a:t>
            </a:r>
            <a:r>
              <a:rPr lang="en-US" sz="4400" b="1" dirty="0" smtClean="0"/>
              <a:t>”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 from 1</a:t>
            </a:r>
            <a:r>
              <a:rPr lang="en-US" b="1" baseline="30000" dirty="0" smtClean="0"/>
              <a:t>st</a:t>
            </a:r>
            <a:r>
              <a:rPr lang="en-US" b="1" dirty="0" smtClean="0"/>
              <a:t> January 2016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041232"/>
            <a:ext cx="1587500" cy="15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9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895600"/>
            <a:ext cx="2753627" cy="2743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/>
          <a:lstStyle/>
          <a:p>
            <a:r>
              <a:rPr lang="en-US" dirty="0" smtClean="0"/>
              <a:t>Any person contravening these regulations shall commit an offence.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4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Who are involved?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Where to enforce?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What types of bags are concerned?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What are expected from the enforcement officers?</a:t>
            </a:r>
          </a:p>
          <a:p>
            <a:pPr marL="1030288" indent="-347663">
              <a:buFont typeface="Wingdings" pitchFamily="2" charset="2"/>
              <a:buChar char="§"/>
            </a:pPr>
            <a:r>
              <a:rPr lang="en-US" dirty="0" smtClean="0"/>
              <a:t>Awareness within institutions</a:t>
            </a:r>
          </a:p>
          <a:p>
            <a:pPr marL="1030288" indent="-347663">
              <a:buFont typeface="Wingdings" pitchFamily="2" charset="2"/>
              <a:buChar char="§"/>
            </a:pPr>
            <a:r>
              <a:rPr lang="en-US" dirty="0" smtClean="0"/>
              <a:t>Mode of operation</a:t>
            </a:r>
          </a:p>
          <a:p>
            <a:pPr marL="1030288" indent="-347663">
              <a:buFont typeface="Wingdings" pitchFamily="2" charset="2"/>
              <a:buChar char="§"/>
            </a:pPr>
            <a:r>
              <a:rPr lang="en-US" dirty="0" smtClean="0"/>
              <a:t>Regular Reporting at </a:t>
            </a:r>
            <a:r>
              <a:rPr lang="en-US" dirty="0" err="1" smtClean="0"/>
              <a:t>ELO</a:t>
            </a:r>
            <a:r>
              <a:rPr lang="en-US" dirty="0" smtClean="0"/>
              <a:t> meetings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Enforcement and Monitoring Mechanisms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involved 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77538861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195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Banning of Plastic Bags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9634357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6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operators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790336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39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Sensitisation &amp; Awareness at Agency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20 Banners </a:t>
            </a:r>
            <a:r>
              <a:rPr lang="en-US" dirty="0" smtClean="0"/>
              <a:t>to be displayed near main markets and strategic places</a:t>
            </a:r>
          </a:p>
          <a:p>
            <a:r>
              <a:rPr lang="en-US" b="1" dirty="0" smtClean="0"/>
              <a:t>10 000 Flyers</a:t>
            </a:r>
            <a:r>
              <a:rPr lang="en-US" dirty="0" smtClean="0"/>
              <a:t> to be distributed to market traders via Local Authorities </a:t>
            </a:r>
          </a:p>
          <a:p>
            <a:r>
              <a:rPr lang="en-US" b="1" dirty="0" smtClean="0"/>
              <a:t>10 000 Posters </a:t>
            </a:r>
            <a:r>
              <a:rPr lang="en-US" dirty="0" smtClean="0"/>
              <a:t>to be distributed</a:t>
            </a:r>
          </a:p>
          <a:p>
            <a:r>
              <a:rPr lang="en-US" b="1" dirty="0" smtClean="0"/>
              <a:t>LED messages by 3 local authorities</a:t>
            </a:r>
          </a:p>
          <a:p>
            <a:r>
              <a:rPr lang="en-US" b="1" dirty="0" smtClean="0"/>
              <a:t>Billboards </a:t>
            </a:r>
            <a:r>
              <a:rPr lang="en-US" dirty="0" smtClean="0"/>
              <a:t>at 15 strategic sites on the motorway </a:t>
            </a:r>
          </a:p>
          <a:p>
            <a:r>
              <a:rPr lang="en-US" b="1" dirty="0" smtClean="0"/>
              <a:t>Talks, training of trainers, radio spots and TV clips</a:t>
            </a:r>
          </a:p>
          <a:p>
            <a:r>
              <a:rPr lang="en-US" b="1" dirty="0" smtClean="0"/>
              <a:t>Dossier Programmes </a:t>
            </a:r>
          </a:p>
          <a:p>
            <a:r>
              <a:rPr lang="en-US" b="1" dirty="0" smtClean="0"/>
              <a:t>Scrolling Messages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Website (</a:t>
            </a:r>
            <a:r>
              <a:rPr lang="en-US" dirty="0" smtClean="0"/>
              <a:t>http://</a:t>
            </a:r>
            <a:r>
              <a:rPr lang="en-US" dirty="0" smtClean="0"/>
              <a:t>environment.govmu.org)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5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PLASTIC BAGS\SENSITISATION\banner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Regular Routine Patrol</a:t>
            </a:r>
          </a:p>
          <a:p>
            <a:r>
              <a:rPr lang="en-US" dirty="0" smtClean="0"/>
              <a:t>Visits for sensitization</a:t>
            </a:r>
          </a:p>
          <a:p>
            <a:r>
              <a:rPr lang="en-US" dirty="0" smtClean="0"/>
              <a:t>Surprise checks</a:t>
            </a:r>
          </a:p>
          <a:p>
            <a:r>
              <a:rPr lang="en-US" dirty="0" smtClean="0"/>
              <a:t> Additional information: </a:t>
            </a:r>
          </a:p>
          <a:p>
            <a:pPr marL="914400" indent="-231775">
              <a:buFont typeface="Courier New" pitchFamily="49" charset="0"/>
              <a:buChar char="o"/>
            </a:pPr>
            <a:r>
              <a:rPr lang="en-US" dirty="0" smtClean="0"/>
              <a:t>Samples of biodegradable bags</a:t>
            </a:r>
          </a:p>
          <a:p>
            <a:pPr marL="914400" indent="-231775">
              <a:buFont typeface="Courier New" pitchFamily="49" charset="0"/>
              <a:buChar char="o"/>
            </a:pPr>
            <a:r>
              <a:rPr lang="en-US" dirty="0" smtClean="0"/>
              <a:t>List accredited laboratories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6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accredited laboratories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BETA ANALYTICS Inc, </a:t>
            </a:r>
            <a:r>
              <a:rPr lang="en-US" dirty="0" smtClean="0"/>
              <a:t>USA</a:t>
            </a:r>
          </a:p>
          <a:p>
            <a:pPr algn="just"/>
            <a:r>
              <a:rPr lang="en-US" dirty="0" smtClean="0"/>
              <a:t>Advanced Materials Centre Inc, USA</a:t>
            </a:r>
          </a:p>
          <a:p>
            <a:pPr algn="just"/>
            <a:r>
              <a:rPr lang="en-US" dirty="0" smtClean="0"/>
              <a:t>Organic Waste Systems, USA</a:t>
            </a:r>
          </a:p>
          <a:p>
            <a:pPr algn="just"/>
            <a:r>
              <a:rPr lang="en-US" dirty="0" smtClean="0"/>
              <a:t>Soil Control labs, </a:t>
            </a:r>
            <a:r>
              <a:rPr lang="en-US" dirty="0" smtClean="0"/>
              <a:t>USA</a:t>
            </a:r>
          </a:p>
          <a:p>
            <a:pPr algn="just"/>
            <a:r>
              <a:rPr lang="en-US" dirty="0" smtClean="0"/>
              <a:t>MATERIA NOVA-NATISS, Belgium</a:t>
            </a:r>
          </a:p>
          <a:p>
            <a:pPr algn="just"/>
            <a:r>
              <a:rPr lang="en-US" dirty="0" smtClean="0"/>
              <a:t>OWS, Belgium</a:t>
            </a:r>
          </a:p>
          <a:p>
            <a:pPr algn="just"/>
            <a:r>
              <a:rPr lang="en-US" dirty="0" smtClean="0"/>
              <a:t>CHELAB-SILLIKER</a:t>
            </a:r>
            <a:r>
              <a:rPr lang="en-US" dirty="0" smtClean="0"/>
              <a:t>, Italy</a:t>
            </a:r>
          </a:p>
          <a:p>
            <a:pPr algn="just"/>
            <a:r>
              <a:rPr lang="en-US" dirty="0" smtClean="0"/>
              <a:t>ITENE, </a:t>
            </a:r>
            <a:r>
              <a:rPr lang="en-US" dirty="0" smtClean="0"/>
              <a:t>Spain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99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accredited </a:t>
            </a:r>
            <a:r>
              <a:rPr lang="en-US" dirty="0" smtClean="0"/>
              <a:t>laboratories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Dr. U. </a:t>
            </a:r>
            <a:r>
              <a:rPr lang="en-US" dirty="0" err="1" smtClean="0"/>
              <a:t>Noack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fur </a:t>
            </a:r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, Germany</a:t>
            </a:r>
          </a:p>
          <a:p>
            <a:pPr algn="just"/>
            <a:r>
              <a:rPr lang="en-US" dirty="0" err="1" smtClean="0"/>
              <a:t>Fraunhofer-Institut</a:t>
            </a:r>
            <a:r>
              <a:rPr lang="en-US" dirty="0" smtClean="0"/>
              <a:t> fur </a:t>
            </a:r>
            <a:r>
              <a:rPr lang="en-US" dirty="0" err="1" smtClean="0"/>
              <a:t>Umwelt-Sicherheits</a:t>
            </a:r>
            <a:r>
              <a:rPr lang="en-US" dirty="0" smtClean="0"/>
              <a:t>, Germany</a:t>
            </a:r>
          </a:p>
          <a:p>
            <a:pPr algn="just"/>
            <a:r>
              <a:rPr lang="en-US" dirty="0" err="1" smtClean="0"/>
              <a:t>Ingenieurgesellshaft</a:t>
            </a:r>
            <a:r>
              <a:rPr lang="en-US" dirty="0" smtClean="0"/>
              <a:t> fur </a:t>
            </a:r>
            <a:r>
              <a:rPr lang="en-US" dirty="0" err="1" smtClean="0"/>
              <a:t>Umweltplanug</a:t>
            </a:r>
            <a:r>
              <a:rPr lang="en-US" dirty="0" smtClean="0"/>
              <a:t>, Germany</a:t>
            </a:r>
          </a:p>
          <a:p>
            <a:pPr algn="just"/>
            <a:r>
              <a:rPr lang="en-US" dirty="0" smtClean="0"/>
              <a:t>National </a:t>
            </a:r>
            <a:r>
              <a:rPr lang="en-US" dirty="0" smtClean="0"/>
              <a:t>Centre for Testing &amp; Supervision for Quality of Plastics, China</a:t>
            </a:r>
          </a:p>
          <a:p>
            <a:pPr algn="just"/>
            <a:r>
              <a:rPr lang="en-US" dirty="0" smtClean="0"/>
              <a:t>Korea </a:t>
            </a:r>
            <a:r>
              <a:rPr lang="en-US" dirty="0" smtClean="0"/>
              <a:t>Institute of Industrial Technology, South Korea</a:t>
            </a:r>
          </a:p>
          <a:p>
            <a:pPr algn="just"/>
            <a:r>
              <a:rPr lang="en-US" dirty="0" smtClean="0"/>
              <a:t>Plastics Industry Development Centre, </a:t>
            </a:r>
            <a:r>
              <a:rPr lang="en-US" dirty="0" smtClean="0"/>
              <a:t>Taiwan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88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implementation of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Sustained </a:t>
            </a:r>
            <a:r>
              <a:rPr lang="en-US" sz="2800" dirty="0" smtClean="0"/>
              <a:t>&amp; Continuous enforcement</a:t>
            </a:r>
          </a:p>
          <a:p>
            <a:pPr algn="just"/>
            <a:r>
              <a:rPr lang="en-US" sz="2800" dirty="0" smtClean="0"/>
              <a:t>Collaboration from Enforcing Agencies</a:t>
            </a:r>
          </a:p>
          <a:p>
            <a:pPr algn="just"/>
            <a:r>
              <a:rPr lang="en-US" sz="2800" dirty="0" smtClean="0"/>
              <a:t>Regular reporting </a:t>
            </a:r>
          </a:p>
          <a:p>
            <a:pPr algn="just"/>
            <a:r>
              <a:rPr lang="en-US" sz="2800" dirty="0" smtClean="0"/>
              <a:t>Networking and Information sharing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7" t="24049" r="19108" b="24909"/>
          <a:stretch/>
        </p:blipFill>
        <p:spPr>
          <a:xfrm>
            <a:off x="2819400" y="1644669"/>
            <a:ext cx="5181599" cy="4328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950019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7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share information on the provisions of the Environment Protection (Banning of Plastic Bags) Regulations 2015</a:t>
            </a:r>
          </a:p>
          <a:p>
            <a:pPr lvl="1"/>
            <a:r>
              <a:rPr lang="en-US" dirty="0" smtClean="0"/>
              <a:t>Plastic bags targeted by the Regulations </a:t>
            </a:r>
          </a:p>
          <a:p>
            <a:pPr lvl="1"/>
            <a:r>
              <a:rPr lang="en-US" dirty="0" smtClean="0"/>
              <a:t>Exempted Plastic Bags </a:t>
            </a:r>
          </a:p>
          <a:p>
            <a:pPr lvl="1"/>
            <a:r>
              <a:rPr lang="en-US" dirty="0" smtClean="0"/>
              <a:t>Manufacture &amp; Import of Biodegradable/Compostable Plastic Bags 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55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lvl="2" indent="-57150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Plastic </a:t>
            </a:r>
            <a:r>
              <a:rPr lang="en-US" sz="3200">
                <a:solidFill>
                  <a:schemeClr val="tx1"/>
                </a:solidFill>
              </a:rPr>
              <a:t>bags </a:t>
            </a:r>
            <a:r>
              <a:rPr lang="en-US" sz="3200" smtClean="0">
                <a:solidFill>
                  <a:schemeClr val="tx1"/>
                </a:solidFill>
              </a:rPr>
              <a:t>designed </a:t>
            </a:r>
            <a:r>
              <a:rPr lang="en-US" sz="3200" dirty="0">
                <a:solidFill>
                  <a:schemeClr val="tx1"/>
                </a:solidFill>
              </a:rPr>
              <a:t>for carrying goods purchased at a point of sale </a:t>
            </a:r>
          </a:p>
          <a:p>
            <a:pPr marL="1028700" lvl="3" indent="-57150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</a:rPr>
              <a:t>Plastic bags </a:t>
            </a:r>
            <a:r>
              <a:rPr lang="en-US" sz="3000" dirty="0">
                <a:solidFill>
                  <a:schemeClr val="tx1"/>
                </a:solidFill>
              </a:rPr>
              <a:t>with or without handles or </a:t>
            </a:r>
            <a:r>
              <a:rPr lang="en-US" sz="3000" dirty="0" smtClean="0">
                <a:solidFill>
                  <a:schemeClr val="tx1"/>
                </a:solidFill>
              </a:rPr>
              <a:t>gussets, irrespective </a:t>
            </a:r>
            <a:r>
              <a:rPr lang="en-US" sz="3000" dirty="0">
                <a:solidFill>
                  <a:schemeClr val="tx1"/>
                </a:solidFill>
              </a:rPr>
              <a:t>of their size, type and </a:t>
            </a:r>
            <a:r>
              <a:rPr lang="en-US" sz="3000" dirty="0" err="1">
                <a:solidFill>
                  <a:schemeClr val="tx1"/>
                </a:solidFill>
              </a:rPr>
              <a:t>colour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Regulations apply to: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959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Plastic bags targeted by the Regulations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1313" lvl="1" indent="-273050"/>
            <a:r>
              <a:rPr lang="en-US" sz="2800" dirty="0"/>
              <a:t>All plastic bags provided in wholesale &amp; retail outlets, markets, fairs and by hawkers. </a:t>
            </a:r>
          </a:p>
          <a:p>
            <a:pPr marL="615633" lvl="2" indent="-273050"/>
            <a:r>
              <a:rPr lang="en-US" sz="2400" dirty="0" smtClean="0"/>
              <a:t>Vest-type plastic bags (</a:t>
            </a:r>
            <a:r>
              <a:rPr lang="en-US" sz="2400" i="1" dirty="0" smtClean="0"/>
              <a:t>sacs de caisse</a:t>
            </a:r>
            <a:r>
              <a:rPr lang="en-US" sz="2400" i="1" dirty="0"/>
              <a:t>; sacs 50 sous</a:t>
            </a:r>
            <a:r>
              <a:rPr lang="en-US" sz="2400" dirty="0"/>
              <a:t>)  </a:t>
            </a:r>
            <a:endParaRPr lang="en-US" sz="2400" dirty="0" smtClean="0"/>
          </a:p>
          <a:p>
            <a:pPr marL="615633" lvl="2" indent="-273050"/>
            <a:r>
              <a:rPr lang="en-US" sz="2400" dirty="0" smtClean="0"/>
              <a:t>Roll-on plastic bags </a:t>
            </a:r>
          </a:p>
          <a:p>
            <a:pPr marL="615633" lvl="2" indent="-273050"/>
            <a:r>
              <a:rPr lang="en-US" sz="2400" dirty="0" smtClean="0"/>
              <a:t>Non-Woven Polypropylene bags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4048408"/>
            <a:ext cx="8915400" cy="2809592"/>
            <a:chOff x="152400" y="3810000"/>
            <a:chExt cx="8915400" cy="30381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66" y="3810000"/>
              <a:ext cx="1867734" cy="303819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52400" y="3810000"/>
              <a:ext cx="6916159" cy="2948929"/>
              <a:chOff x="170441" y="3810000"/>
              <a:chExt cx="6916159" cy="29489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56344" y="3810000"/>
                <a:ext cx="2268056" cy="292881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21770" y="3955121"/>
                <a:ext cx="2464830" cy="280380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552" b="6250"/>
              <a:stretch/>
            </p:blipFill>
            <p:spPr>
              <a:xfrm>
                <a:off x="170441" y="4079263"/>
                <a:ext cx="2420359" cy="25501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6620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chemeClr val="tx1"/>
                </a:solidFill>
              </a:rPr>
              <a:t>11 types</a:t>
            </a:r>
            <a:r>
              <a:rPr lang="en-US" sz="3600" dirty="0" smtClean="0">
                <a:solidFill>
                  <a:schemeClr val="tx1"/>
                </a:solidFill>
              </a:rPr>
              <a:t> of plastic bags have been exempted for:</a:t>
            </a:r>
          </a:p>
          <a:p>
            <a:pPr marL="1154430" lvl="1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Essential uses  </a:t>
            </a:r>
          </a:p>
          <a:p>
            <a:pPr marL="1154430" lvl="1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Hygienic and sanitary purposes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7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65133" b="32842"/>
          <a:stretch/>
        </p:blipFill>
        <p:spPr>
          <a:xfrm>
            <a:off x="3962400" y="1544341"/>
            <a:ext cx="2672083" cy="325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93235"/>
            <a:ext cx="4343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</a:t>
            </a:r>
            <a:r>
              <a:rPr lang="en-US" sz="2700" b="1" dirty="0" smtClean="0"/>
              <a:t>transparent</a:t>
            </a:r>
            <a:r>
              <a:rPr lang="en-US" sz="2700" dirty="0" smtClean="0"/>
              <a:t> </a:t>
            </a:r>
            <a:r>
              <a:rPr lang="en-US" sz="2700" b="1" dirty="0" smtClean="0"/>
              <a:t>roll-on</a:t>
            </a:r>
            <a:r>
              <a:rPr lang="en-US" sz="2700" dirty="0" smtClean="0"/>
              <a:t> </a:t>
            </a:r>
            <a:r>
              <a:rPr lang="en-US" sz="2700" b="1" dirty="0" smtClean="0"/>
              <a:t>bag</a:t>
            </a:r>
            <a:r>
              <a:rPr lang="en-US" sz="2700" dirty="0" smtClean="0"/>
              <a:t> solely used to contain fresh, chilled or frozen seafood, meat, poultry, or offal other than canned food or eggs;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bag designed to be used for the </a:t>
            </a:r>
            <a:r>
              <a:rPr lang="en-US" sz="2700" b="1" dirty="0" smtClean="0"/>
              <a:t>disposal</a:t>
            </a:r>
            <a:r>
              <a:rPr lang="en-US" sz="2700" dirty="0" smtClean="0"/>
              <a:t> </a:t>
            </a:r>
            <a:r>
              <a:rPr lang="en-US" sz="2700" b="1" dirty="0" smtClean="0"/>
              <a:t>of</a:t>
            </a:r>
            <a:r>
              <a:rPr lang="en-US" sz="2700" dirty="0" smtClean="0"/>
              <a:t> </a:t>
            </a:r>
            <a:r>
              <a:rPr lang="en-US" sz="2700" b="1" dirty="0" smtClean="0"/>
              <a:t>waste</a:t>
            </a:r>
            <a:r>
              <a:rPr lang="en-US" sz="2700" dirty="0" smtClean="0"/>
              <a:t>;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2700" dirty="0" smtClean="0"/>
              <a:t>A bag designed for </a:t>
            </a:r>
            <a:r>
              <a:rPr lang="en-US" sz="2700" b="1" dirty="0" smtClean="0"/>
              <a:t>agricultural</a:t>
            </a:r>
            <a:r>
              <a:rPr lang="en-US" sz="2700" dirty="0" smtClean="0"/>
              <a:t> </a:t>
            </a:r>
            <a:r>
              <a:rPr lang="en-US" sz="2700" b="1" dirty="0" smtClean="0"/>
              <a:t>purposes</a:t>
            </a:r>
            <a:r>
              <a:rPr lang="en-US" dirty="0" smtClean="0"/>
              <a:t>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2" t="19547" r="3116" b="21011"/>
          <a:stretch/>
        </p:blipFill>
        <p:spPr>
          <a:xfrm>
            <a:off x="6324600" y="2213790"/>
            <a:ext cx="2819400" cy="2129610"/>
          </a:xfrm>
          <a:prstGeom prst="rect">
            <a:avLst/>
          </a:prstGeom>
        </p:spPr>
      </p:pic>
      <p:pic>
        <p:nvPicPr>
          <p:cNvPr id="1026" name="Picture 2" descr="C:\Users\user\Desktop\POLICY &amp; PLANNING\Images\download (1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572000"/>
            <a:ext cx="3276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61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400" y="1066800"/>
            <a:ext cx="5922745" cy="5746491"/>
            <a:chOff x="4121338" y="1521075"/>
            <a:chExt cx="5001807" cy="52922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52" r="7902"/>
            <a:stretch/>
          </p:blipFill>
          <p:spPr>
            <a:xfrm>
              <a:off x="6583325" y="4267200"/>
              <a:ext cx="2392326" cy="2438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1338" y="4038600"/>
              <a:ext cx="2774691" cy="2774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93" t="5956" r="19904" b="19424"/>
            <a:stretch/>
          </p:blipFill>
          <p:spPr>
            <a:xfrm>
              <a:off x="4948095" y="1521075"/>
              <a:ext cx="1706525" cy="25782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4" r="16501"/>
            <a:stretch/>
          </p:blipFill>
          <p:spPr>
            <a:xfrm>
              <a:off x="6624494" y="1568450"/>
              <a:ext cx="2498651" cy="24701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Exempted Plastic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68450"/>
            <a:ext cx="3886200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SzPct val="75000"/>
              <a:buFont typeface="+mj-lt"/>
              <a:buAutoNum type="alphaLcParenR" startAt="4"/>
            </a:pPr>
            <a:r>
              <a:rPr lang="en-US" dirty="0"/>
              <a:t>A bag used for the purpose of </a:t>
            </a:r>
            <a:r>
              <a:rPr lang="en-US" b="1" dirty="0"/>
              <a:t>sampling</a:t>
            </a:r>
            <a:r>
              <a:rPr lang="en-US" dirty="0"/>
              <a:t> or </a:t>
            </a:r>
            <a:r>
              <a:rPr lang="en-US" b="1" dirty="0"/>
              <a:t>analysis</a:t>
            </a:r>
            <a:r>
              <a:rPr lang="en-US" dirty="0"/>
              <a:t>; </a:t>
            </a:r>
          </a:p>
          <a:p>
            <a:pPr marL="514350" indent="-514350">
              <a:buSzPct val="75000"/>
              <a:buFont typeface="+mj-lt"/>
              <a:buAutoNum type="alphaLcParenR" startAt="4"/>
            </a:pPr>
            <a:r>
              <a:rPr lang="en-US" dirty="0"/>
              <a:t>A bag that constitutes, or forms an integral part of the </a:t>
            </a:r>
            <a:r>
              <a:rPr lang="en-US" b="1" dirty="0"/>
              <a:t>packaging</a:t>
            </a:r>
            <a:r>
              <a:rPr lang="en-US" dirty="0"/>
              <a:t> in which goods are sealed prior to sale on the local market or for export;</a:t>
            </a:r>
          </a:p>
          <a:p>
            <a:pPr marL="514350" indent="-514350">
              <a:buSzPct val="75000"/>
              <a:buFont typeface="+mj-lt"/>
              <a:buAutoNum type="alphaLcParenR" startAt="6"/>
            </a:pPr>
            <a:r>
              <a:rPr lang="en-US" dirty="0" smtClean="0"/>
              <a:t>A </a:t>
            </a:r>
            <a:r>
              <a:rPr lang="en-US" b="1" dirty="0" smtClean="0"/>
              <a:t>transparent</a:t>
            </a:r>
            <a:r>
              <a:rPr lang="en-US" dirty="0" smtClean="0"/>
              <a:t> </a:t>
            </a:r>
            <a:r>
              <a:rPr lang="en-US" b="1" dirty="0" smtClean="0"/>
              <a:t>pocket-type</a:t>
            </a:r>
            <a:r>
              <a:rPr lang="en-US" dirty="0" smtClean="0"/>
              <a:t> </a:t>
            </a:r>
            <a:r>
              <a:rPr lang="en-US" b="1" dirty="0" smtClean="0"/>
              <a:t>bag not exceeding 300 </a:t>
            </a:r>
            <a:r>
              <a:rPr lang="en-US" b="1" dirty="0" err="1" smtClean="0"/>
              <a:t>cm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in size; </a:t>
            </a:r>
          </a:p>
          <a:p>
            <a:pPr marL="0" indent="0">
              <a:buSzPct val="7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257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_111215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E7AF24C04954491C86467E44D5D3F" ma:contentTypeVersion="1" ma:contentTypeDescription="Create a new document." ma:contentTypeScope="" ma:versionID="a2d20bfa859f81238ec0f30d82f64a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C49F12-CC48-4805-B2C9-0360C3A342F8}"/>
</file>

<file path=customXml/itemProps2.xml><?xml version="1.0" encoding="utf-8"?>
<ds:datastoreItem xmlns:ds="http://schemas.openxmlformats.org/officeDocument/2006/customXml" ds:itemID="{BF39653B-51EE-43FB-B0B4-B912B54BE9FE}"/>
</file>

<file path=customXml/itemProps3.xml><?xml version="1.0" encoding="utf-8"?>
<ds:datastoreItem xmlns:ds="http://schemas.openxmlformats.org/officeDocument/2006/customXml" ds:itemID="{84478293-FD60-4CDC-9E23-021466BC93EA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Presentation_111215</Template>
  <TotalTime>150</TotalTime>
  <Words>911</Words>
  <Application>Microsoft Office PowerPoint</Application>
  <PresentationFormat>On-screen Show (4:3)</PresentationFormat>
  <Paragraphs>188</Paragraphs>
  <Slides>27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Presentation_111215</vt:lpstr>
      <vt:lpstr>Foxit PDF Document</vt:lpstr>
      <vt:lpstr>Environment Protection (Banning of Plastic Bags) Regulations 2015</vt:lpstr>
      <vt:lpstr>Banning of Plastic Bags</vt:lpstr>
      <vt:lpstr>Roadmap</vt:lpstr>
      <vt:lpstr>Objectives of the Presentation </vt:lpstr>
      <vt:lpstr>The Regulations apply to:</vt:lpstr>
      <vt:lpstr>Plastic bags targeted by the Regulations</vt:lpstr>
      <vt:lpstr>Exempted Plastic Bags</vt:lpstr>
      <vt:lpstr>Exempted Plastic Bags</vt:lpstr>
      <vt:lpstr>Exempted Plastic Bags</vt:lpstr>
      <vt:lpstr>Exempted Plastic Bags</vt:lpstr>
      <vt:lpstr>Exempted Plastic Bags</vt:lpstr>
      <vt:lpstr>Biodegradable/Compostable Bags should:</vt:lpstr>
      <vt:lpstr>Applicable Standards</vt:lpstr>
      <vt:lpstr>Manufacturers &amp; Importers of Exempted Plastic Bags</vt:lpstr>
      <vt:lpstr>Registration Form for Manufacturers &amp; Importers of exempted </vt:lpstr>
      <vt:lpstr>As from 1st January 2016</vt:lpstr>
      <vt:lpstr>Offence </vt:lpstr>
      <vt:lpstr>Enforcement and Monitoring Mechanisms </vt:lpstr>
      <vt:lpstr>Who are involved :</vt:lpstr>
      <vt:lpstr>Targeted operators</vt:lpstr>
      <vt:lpstr>Sensitisation &amp; Awareness at Agency level</vt:lpstr>
      <vt:lpstr>Slide 22</vt:lpstr>
      <vt:lpstr>Mode of operation</vt:lpstr>
      <vt:lpstr>List accredited laboratories </vt:lpstr>
      <vt:lpstr>List accredited laboratories (Cont.) </vt:lpstr>
      <vt:lpstr>Successful implementation of Regulations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Protection (Banning of Plastic Bags) Regulations 2015</dc:title>
  <dc:creator>Priya Chadee</dc:creator>
  <cp:lastModifiedBy>user</cp:lastModifiedBy>
  <cp:revision>22</cp:revision>
  <cp:lastPrinted>2015-12-14T09:11:49Z</cp:lastPrinted>
  <dcterms:created xsi:type="dcterms:W3CDTF">2015-12-14T06:53:00Z</dcterms:created>
  <dcterms:modified xsi:type="dcterms:W3CDTF">2015-12-14T09:59:58Z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0x01010081FE7AF24C04954491C86467E44D5D3F</vt:lpwstr>
  </property>
  <property fmtid="{D5CDD505-2E9C-101B-9397-08002B2CF9AE}" pid="3" name="Order">
    <vt:r8>78400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